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8" r:id="rId2"/>
    <p:sldId id="261" r:id="rId3"/>
    <p:sldId id="257" r:id="rId4"/>
    <p:sldId id="394" r:id="rId5"/>
    <p:sldId id="377" r:id="rId6"/>
    <p:sldId id="384" r:id="rId7"/>
    <p:sldId id="389" r:id="rId8"/>
    <p:sldId id="375" r:id="rId9"/>
    <p:sldId id="391" r:id="rId10"/>
    <p:sldId id="392" r:id="rId11"/>
    <p:sldId id="369" r:id="rId12"/>
    <p:sldId id="388" r:id="rId13"/>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33FA0D"/>
    <a:srgbClr val="00FA7D"/>
    <a:srgbClr val="E6F2FF"/>
    <a:srgbClr val="008F00"/>
    <a:srgbClr val="FFD579"/>
    <a:srgbClr val="7B9A49"/>
    <a:srgbClr val="945200"/>
    <a:srgbClr val="929000"/>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5" autoAdjust="0"/>
    <p:restoredTop sz="92919" autoAdjust="0"/>
  </p:normalViewPr>
  <p:slideViewPr>
    <p:cSldViewPr>
      <p:cViewPr varScale="1">
        <p:scale>
          <a:sx n="62" d="100"/>
          <a:sy n="62" d="100"/>
        </p:scale>
        <p:origin x="116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9920"/>
    </p:cViewPr>
  </p:sorterViewPr>
  <p:notesViewPr>
    <p:cSldViewPr>
      <p:cViewPr varScale="1">
        <p:scale>
          <a:sx n="70" d="100"/>
          <a:sy n="70" d="100"/>
        </p:scale>
        <p:origin x="-14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116A8-4D05-7945-A188-1AB62197078B}" type="datetimeFigureOut">
              <a:rPr lang="pt-BR" smtClean="0"/>
              <a:t>08/03/2017</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EDC04-FE7F-D445-8540-3066584EE1B6}" type="slidenum">
              <a:rPr lang="pt-BR" smtClean="0"/>
              <a:t>‹nº›</a:t>
            </a:fld>
            <a:endParaRPr lang="pt-BR"/>
          </a:p>
        </p:txBody>
      </p:sp>
    </p:spTree>
    <p:extLst>
      <p:ext uri="{BB962C8B-B14F-4D97-AF65-F5344CB8AC3E}">
        <p14:creationId xmlns:p14="http://schemas.microsoft.com/office/powerpoint/2010/main" val="164742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AABCBBC-D127-7145-B079-914A722739F1}" type="datetimeFigureOut">
              <a:rPr lang="pt-BR"/>
              <a:pPr>
                <a:defRPr/>
              </a:pPr>
              <a:t>08/03/2017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D98A3F-A86D-5B46-BC34-8BD7414B8EDA}" type="slidenum">
              <a:rPr lang="pt-BR"/>
              <a:pPr>
                <a:defRPr/>
              </a:pPr>
              <a:t>‹nº›</a:t>
            </a:fld>
            <a:endParaRPr lang="pt-BR"/>
          </a:p>
        </p:txBody>
      </p:sp>
    </p:spTree>
    <p:extLst>
      <p:ext uri="{BB962C8B-B14F-4D97-AF65-F5344CB8AC3E}">
        <p14:creationId xmlns:p14="http://schemas.microsoft.com/office/powerpoint/2010/main" val="1587118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3</a:t>
            </a:fld>
            <a:endParaRPr lang="pt-BR"/>
          </a:p>
        </p:txBody>
      </p:sp>
    </p:spTree>
    <p:extLst>
      <p:ext uri="{BB962C8B-B14F-4D97-AF65-F5344CB8AC3E}">
        <p14:creationId xmlns:p14="http://schemas.microsoft.com/office/powerpoint/2010/main" val="77991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 Fonte, juntar gráfico</a:t>
            </a:r>
          </a:p>
        </p:txBody>
      </p:sp>
      <p:sp>
        <p:nvSpPr>
          <p:cNvPr id="4" name="Espaço Reservado para Número de Slide 3"/>
          <p:cNvSpPr>
            <a:spLocks noGrp="1"/>
          </p:cNvSpPr>
          <p:nvPr>
            <p:ph type="sldNum" sz="quarter" idx="5"/>
          </p:nvPr>
        </p:nvSpPr>
        <p:spPr/>
        <p:txBody>
          <a:bodyPr/>
          <a:lstStyle/>
          <a:p>
            <a:pPr>
              <a:defRPr/>
            </a:pPr>
            <a:fld id="{5ED8356F-CCE8-7947-98F7-CDDE92F452C5}" type="slidenum">
              <a:rPr lang="pt-BR" smtClean="0"/>
              <a:pPr>
                <a:defRPr/>
              </a:pPr>
              <a:t>4</a:t>
            </a:fld>
            <a:endParaRPr lang="pt-BR"/>
          </a:p>
        </p:txBody>
      </p:sp>
    </p:spTree>
    <p:extLst>
      <p:ext uri="{BB962C8B-B14F-4D97-AF65-F5344CB8AC3E}">
        <p14:creationId xmlns:p14="http://schemas.microsoft.com/office/powerpoint/2010/main" val="50975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6</a:t>
            </a:fld>
            <a:endParaRPr lang="pt-BR"/>
          </a:p>
        </p:txBody>
      </p:sp>
    </p:spTree>
    <p:extLst>
      <p:ext uri="{BB962C8B-B14F-4D97-AF65-F5344CB8AC3E}">
        <p14:creationId xmlns:p14="http://schemas.microsoft.com/office/powerpoint/2010/main" val="435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pt-BR" altLang="pt-BR"/>
              <a:t>Ponta de navio, corrente elos, </a:t>
            </a:r>
          </a:p>
          <a:p>
            <a:pPr eaLnBrk="1" hangingPunct="1"/>
            <a:endParaRPr lang="pt-BR" altLang="pt-BR"/>
          </a:p>
        </p:txBody>
      </p:sp>
      <p:sp>
        <p:nvSpPr>
          <p:cNvPr id="4" name="Espaço Reservado para Número de Slide 3"/>
          <p:cNvSpPr>
            <a:spLocks noGrp="1"/>
          </p:cNvSpPr>
          <p:nvPr>
            <p:ph type="sldNum" sz="quarter" idx="5"/>
          </p:nvPr>
        </p:nvSpPr>
        <p:spPr/>
        <p:txBody>
          <a:bodyPr/>
          <a:lstStyle/>
          <a:p>
            <a:pPr>
              <a:defRPr/>
            </a:pPr>
            <a:fld id="{DC403536-B1A0-C140-AA8F-425D8E1EC7AD}" type="slidenum">
              <a:rPr lang="pt-BR" smtClean="0"/>
              <a:pPr>
                <a:defRPr/>
              </a:pPr>
              <a:t>7</a:t>
            </a:fld>
            <a:endParaRPr lang="pt-BR"/>
          </a:p>
        </p:txBody>
      </p:sp>
    </p:spTree>
    <p:extLst>
      <p:ext uri="{BB962C8B-B14F-4D97-AF65-F5344CB8AC3E}">
        <p14:creationId xmlns:p14="http://schemas.microsoft.com/office/powerpoint/2010/main" val="103855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8</a:t>
            </a:fld>
            <a:endParaRPr lang="pt-BR"/>
          </a:p>
        </p:txBody>
      </p:sp>
    </p:spTree>
    <p:extLst>
      <p:ext uri="{BB962C8B-B14F-4D97-AF65-F5344CB8AC3E}">
        <p14:creationId xmlns:p14="http://schemas.microsoft.com/office/powerpoint/2010/main" val="114061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9</a:t>
            </a:fld>
            <a:endParaRPr lang="pt-BR"/>
          </a:p>
        </p:txBody>
      </p:sp>
    </p:spTree>
    <p:extLst>
      <p:ext uri="{BB962C8B-B14F-4D97-AF65-F5344CB8AC3E}">
        <p14:creationId xmlns:p14="http://schemas.microsoft.com/office/powerpoint/2010/main" val="154458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11</a:t>
            </a:fld>
            <a:endParaRPr lang="pt-BR"/>
          </a:p>
        </p:txBody>
      </p:sp>
    </p:spTree>
    <p:extLst>
      <p:ext uri="{BB962C8B-B14F-4D97-AF65-F5344CB8AC3E}">
        <p14:creationId xmlns:p14="http://schemas.microsoft.com/office/powerpoint/2010/main" val="71851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FD98A3F-A86D-5B46-BC34-8BD7414B8EDA}" type="slidenum">
              <a:rPr lang="pt-BR" smtClean="0"/>
              <a:pPr>
                <a:defRPr/>
              </a:pPr>
              <a:t>12</a:t>
            </a:fld>
            <a:endParaRPr lang="pt-BR"/>
          </a:p>
        </p:txBody>
      </p:sp>
    </p:spTree>
    <p:extLst>
      <p:ext uri="{BB962C8B-B14F-4D97-AF65-F5344CB8AC3E}">
        <p14:creationId xmlns:p14="http://schemas.microsoft.com/office/powerpoint/2010/main" val="1875124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g com tit em 1 linh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5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g com tit em 2 linha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0200" y="6443663"/>
            <a:ext cx="942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6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7"/>
          <p:cNvSpPr/>
          <p:nvPr userDrawn="1"/>
        </p:nvSpPr>
        <p:spPr>
          <a:xfrm>
            <a:off x="0" y="0"/>
            <a:ext cx="136525" cy="68580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extBox 9"/>
          <p:cNvSpPr txBox="1">
            <a:spLocks noChangeArrowheads="1"/>
          </p:cNvSpPr>
          <p:nvPr userDrawn="1"/>
        </p:nvSpPr>
        <p:spPr bwMode="auto">
          <a:xfrm>
            <a:off x="457200" y="1447800"/>
            <a:ext cx="8229600" cy="3698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endParaRPr lang="pt-BR" altLang="pt-BR">
              <a:latin typeface="Arial" charset="0"/>
              <a:ea typeface="Arial" charset="0"/>
              <a:cs typeface="Arial" charset="0"/>
            </a:endParaRPr>
          </a:p>
        </p:txBody>
      </p:sp>
      <p:sp>
        <p:nvSpPr>
          <p:cNvPr id="2" name="Title 1"/>
          <p:cNvSpPr>
            <a:spLocks noGrp="1"/>
          </p:cNvSpPr>
          <p:nvPr>
            <p:ph type="title"/>
          </p:nvPr>
        </p:nvSpPr>
        <p:spPr>
          <a:xfrm>
            <a:off x="457200" y="274638"/>
            <a:ext cx="8229600" cy="715962"/>
          </a:xfrm>
          <a:prstGeom prst="rect">
            <a:avLst/>
          </a:prstGeom>
        </p:spPr>
        <p:txBody>
          <a:bodyPr>
            <a:normAutofit/>
          </a:bodyPr>
          <a:lstStyle>
            <a:lvl1pPr>
              <a:defRPr sz="2200" cap="all" baseline="0">
                <a:solidFill>
                  <a:srgbClr val="6F6F6F"/>
                </a:solidFill>
              </a:defRPr>
            </a:lvl1pPr>
          </a:lstStyle>
          <a:p>
            <a:r>
              <a:rPr lang="pt-BR"/>
              <a:t>Clique para editar o estilo do título mestre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6F6F6F"/>
                </a:solidFill>
              </a:defRPr>
            </a:lvl1pPr>
            <a:lvl2pPr>
              <a:defRPr>
                <a:solidFill>
                  <a:srgbClr val="6F6F6F"/>
                </a:solidFill>
              </a:defRPr>
            </a:lvl2pPr>
            <a:lvl3pPr>
              <a:defRPr>
                <a:solidFill>
                  <a:srgbClr val="6F6F6F"/>
                </a:solidFill>
              </a:defRPr>
            </a:lvl3pPr>
            <a:lvl4pPr>
              <a:defRPr>
                <a:solidFill>
                  <a:srgbClr val="6F6F6F"/>
                </a:solidFill>
              </a:defRPr>
            </a:lvl4pPr>
            <a:lvl5pPr>
              <a:defRPr>
                <a:solidFill>
                  <a:srgbClr val="6F6F6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3"/>
          </p:nvPr>
        </p:nvSpPr>
        <p:spPr>
          <a:xfrm>
            <a:off x="457200" y="990600"/>
            <a:ext cx="8229600" cy="338554"/>
          </a:xfrm>
          <a:prstGeom prst="rect">
            <a:avLst/>
          </a:prstGeom>
        </p:spPr>
        <p:txBody>
          <a:bodyPr>
            <a:spAutoFit/>
          </a:bodyPr>
          <a:lstStyle>
            <a:lvl1pPr>
              <a:buNone/>
              <a:defRPr b="1" cap="all" baseline="0">
                <a:solidFill>
                  <a:srgbClr val="387C9A"/>
                </a:solidFill>
              </a:defRPr>
            </a:lvl1pPr>
            <a:lvl2pPr>
              <a:buNone/>
              <a:defRPr>
                <a:solidFill>
                  <a:srgbClr val="00B0F0"/>
                </a:solidFill>
              </a:defRPr>
            </a:lvl2pPr>
            <a:lvl3pPr>
              <a:buNone/>
              <a:defRPr>
                <a:solidFill>
                  <a:srgbClr val="00B0F0"/>
                </a:solidFill>
              </a:defRPr>
            </a:lvl3pPr>
            <a:lvl4pPr>
              <a:buNone/>
              <a:defRPr>
                <a:solidFill>
                  <a:srgbClr val="00B0F0"/>
                </a:solidFill>
              </a:defRPr>
            </a:lvl4pPr>
            <a:lvl5pPr>
              <a:buNone/>
              <a:defRPr>
                <a:solidFill>
                  <a:srgbClr val="00B0F0"/>
                </a:solidFill>
              </a:defRPr>
            </a:lvl5pPr>
          </a:lstStyle>
          <a:p>
            <a:pPr lvl="0"/>
            <a:r>
              <a:rPr lang="en-US"/>
              <a:t>Click to edit Master text styles</a:t>
            </a:r>
          </a:p>
        </p:txBody>
      </p:sp>
      <p:sp>
        <p:nvSpPr>
          <p:cNvPr id="7" name="Date Placeholder 3"/>
          <p:cNvSpPr>
            <a:spLocks noGrp="1"/>
          </p:cNvSpPr>
          <p:nvPr>
            <p:ph type="dt" sz="half" idx="14"/>
          </p:nvPr>
        </p:nvSpPr>
        <p:spPr>
          <a:xfrm>
            <a:off x="4572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4"/>
          <p:cNvSpPr>
            <a:spLocks noGrp="1"/>
          </p:cNvSpPr>
          <p:nvPr>
            <p:ph type="ftr" sz="quarter" idx="15"/>
          </p:nvPr>
        </p:nvSpPr>
        <p:spPr>
          <a:xfrm>
            <a:off x="3124200" y="6530975"/>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6"/>
          </p:nvPr>
        </p:nvSpPr>
        <p:spPr>
          <a:xfrm>
            <a:off x="7010400" y="653097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27A77E8-32E8-1540-8792-1CA17EDC4BBC}" type="slidenum">
              <a:rPr lang="en-US"/>
              <a:pPr>
                <a:defRPr/>
              </a:pPr>
              <a:t>‹nº›</a:t>
            </a:fld>
            <a:endParaRPr lang="en-US"/>
          </a:p>
        </p:txBody>
      </p:sp>
    </p:spTree>
    <p:extLst>
      <p:ext uri="{BB962C8B-B14F-4D97-AF65-F5344CB8AC3E}">
        <p14:creationId xmlns:p14="http://schemas.microsoft.com/office/powerpoint/2010/main" val="137390664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pic>
        <p:nvPicPr>
          <p:cNvPr id="3" name="Imagem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98500"/>
            <a:ext cx="9525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2"/>
          <p:cNvSpPr/>
          <p:nvPr userDrawn="1"/>
        </p:nvSpPr>
        <p:spPr>
          <a:xfrm rot="21275351">
            <a:off x="-1811338" y="-1362075"/>
            <a:ext cx="12438063" cy="2481263"/>
          </a:xfrm>
          <a:prstGeom prst="ellipse">
            <a:avLst/>
          </a:prstGeom>
          <a:no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 name="Título 1"/>
          <p:cNvSpPr>
            <a:spLocks noGrp="1"/>
          </p:cNvSpPr>
          <p:nvPr>
            <p:ph type="title"/>
          </p:nvPr>
        </p:nvSpPr>
        <p:spPr>
          <a:xfrm>
            <a:off x="501724" y="404664"/>
            <a:ext cx="7886700" cy="821507"/>
          </a:xfrm>
          <a:prstGeom prst="rect">
            <a:avLst/>
          </a:prstGeom>
        </p:spPr>
        <p:txBody>
          <a:bodyPr/>
          <a:lstStyle>
            <a:lvl1pPr algn="l">
              <a:defRPr sz="2000" b="0">
                <a:solidFill>
                  <a:srgbClr val="00B1EB"/>
                </a:solidFill>
                <a:latin typeface="Helvetica" panose="020B0604020202020204" pitchFamily="34" charset="0"/>
                <a:cs typeface="Helvetica" panose="020B0604020202020204" pitchFamily="34" charset="0"/>
              </a:defRPr>
            </a:lvl1pPr>
          </a:lstStyle>
          <a:p>
            <a:r>
              <a:rPr lang="pt-BR" dirty="0"/>
              <a:t>Clique para editar o título mestre</a:t>
            </a:r>
          </a:p>
        </p:txBody>
      </p:sp>
    </p:spTree>
    <p:extLst>
      <p:ext uri="{BB962C8B-B14F-4D97-AF65-F5344CB8AC3E}">
        <p14:creationId xmlns:p14="http://schemas.microsoft.com/office/powerpoint/2010/main" val="14148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ndigas.org.b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ChangeArrowheads="1"/>
          </p:cNvSpPr>
          <p:nvPr/>
        </p:nvSpPr>
        <p:spPr bwMode="auto">
          <a:xfrm>
            <a:off x="2411760" y="5221649"/>
            <a:ext cx="6660232" cy="16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pt-BR" sz="2400" b="1" dirty="0"/>
              <a:t>BLOCO III </a:t>
            </a:r>
            <a:r>
              <a:rPr lang="pt-BR" sz="2400" dirty="0"/>
              <a:t>– INFRAESTRUTURA: desafios para o </a:t>
            </a:r>
            <a:r>
              <a:rPr lang="pt-BR" sz="2400"/>
              <a:t>abastecimento  </a:t>
            </a:r>
            <a:endParaRPr lang="pt-BR" sz="2400" dirty="0"/>
          </a:p>
          <a:p>
            <a:endParaRPr lang="pt-BR" sz="2400" dirty="0"/>
          </a:p>
          <a:p>
            <a:pPr lvl="8"/>
            <a:r>
              <a:rPr lang="pt-BR" sz="1600" dirty="0"/>
              <a:t>8 de mar</a:t>
            </a:r>
            <a:r>
              <a:rPr lang="en-US" sz="1600" dirty="0" err="1"/>
              <a:t>ço</a:t>
            </a:r>
            <a:r>
              <a:rPr lang="en-US" sz="1600" dirty="0"/>
              <a:t> de 2017</a:t>
            </a:r>
            <a:endParaRPr lang="pt-BR" sz="1600" dirty="0"/>
          </a:p>
          <a:p>
            <a:pPr algn="r" eaLnBrk="1" hangingPunct="1"/>
            <a:endParaRPr lang="en-US" altLang="pt-BR" sz="1600" baseline="30000" dirty="0">
              <a:solidFill>
                <a:srgbClr val="00AEEF"/>
              </a:solidFill>
            </a:endParaRPr>
          </a:p>
        </p:txBody>
      </p:sp>
      <p:pic>
        <p:nvPicPr>
          <p:cNvPr id="819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913" y="476250"/>
            <a:ext cx="25749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68" y="1484314"/>
            <a:ext cx="10229744" cy="3600870"/>
          </a:xfrm>
          <a:prstGeom prst="rect">
            <a:avLst/>
          </a:prstGeom>
        </p:spPr>
      </p:pic>
      <p:sp>
        <p:nvSpPr>
          <p:cNvPr id="4" name="Retângulo 3"/>
          <p:cNvSpPr/>
          <p:nvPr/>
        </p:nvSpPr>
        <p:spPr>
          <a:xfrm>
            <a:off x="-612576" y="-243408"/>
            <a:ext cx="374441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612576" y="-315416"/>
            <a:ext cx="3744416"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620688" y="4721368"/>
            <a:ext cx="3744416" cy="2091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ítulo 4"/>
          <p:cNvSpPr txBox="1">
            <a:spLocks/>
          </p:cNvSpPr>
          <p:nvPr/>
        </p:nvSpPr>
        <p:spPr bwMode="auto">
          <a:xfrm>
            <a:off x="85725" y="134377"/>
            <a:ext cx="7886700" cy="913070"/>
          </a:xfrm>
          <a:prstGeom prst="rect">
            <a:avLst/>
          </a:prstGeom>
          <a:noFill/>
          <a:ln w="9525">
            <a:noFill/>
            <a:miter lim="800000"/>
            <a:headEnd/>
            <a:tailEnd/>
          </a:ln>
        </p:spPr>
        <p:txBody>
          <a:bodyPr wrap="square">
            <a:spAutoFit/>
          </a:bodyPr>
          <a:lstStyle>
            <a:defPPr>
              <a:defRPr lang="pt-BR"/>
            </a:defPPr>
            <a:lvl1pPr>
              <a:defRPr sz="4400" baseline="30000">
                <a:solidFill>
                  <a:srgbClr val="00AEEF"/>
                </a:solidFill>
                <a:latin typeface="+mj-lt"/>
              </a:defRPr>
            </a:lvl1pPr>
          </a:lstStyle>
          <a:p>
            <a:r>
              <a:rPr lang="pt-BR" altLang="pt-BR" sz="4000">
                <a:ea typeface="Helvetica" charset="0"/>
                <a:cs typeface="Helvetica" charset="0"/>
              </a:rPr>
              <a:t>Cadeia do abastecimento depende de </a:t>
            </a:r>
            <a:br>
              <a:rPr lang="pt-BR" altLang="pt-BR" sz="4000">
                <a:ea typeface="Helvetica" charset="0"/>
                <a:cs typeface="Helvetica" charset="0"/>
              </a:rPr>
            </a:br>
            <a:r>
              <a:rPr lang="pt-BR" altLang="pt-BR" sz="4000">
                <a:ea typeface="Helvetica" charset="0"/>
                <a:cs typeface="Helvetica" charset="0"/>
              </a:rPr>
              <a:t>políticas nacionais</a:t>
            </a:r>
            <a:endParaRPr lang="pt-BR" altLang="pt-BR" sz="4000" dirty="0"/>
          </a:p>
        </p:txBody>
      </p:sp>
      <p:sp>
        <p:nvSpPr>
          <p:cNvPr id="55" name="CaixaDeTexto 54"/>
          <p:cNvSpPr txBox="1"/>
          <p:nvPr/>
        </p:nvSpPr>
        <p:spPr>
          <a:xfrm>
            <a:off x="2927350" y="1317625"/>
            <a:ext cx="3402013" cy="277813"/>
          </a:xfrm>
          <a:prstGeom prst="rect">
            <a:avLst/>
          </a:prstGeom>
          <a:noFill/>
        </p:spPr>
        <p:txBody>
          <a:bodyPr wrap="none">
            <a:spAutoFit/>
          </a:bodyPr>
          <a:lstStyle/>
          <a:p>
            <a:pPr algn="ctr">
              <a:defRPr/>
            </a:pPr>
            <a:r>
              <a:rPr lang="pt-BR" sz="1200" dirty="0">
                <a:solidFill>
                  <a:schemeClr val="tx1">
                    <a:lumMod val="85000"/>
                    <a:lumOff val="15000"/>
                  </a:schemeClr>
                </a:solidFill>
                <a:latin typeface="Helvetica" panose="020B0604020202020204" pitchFamily="34" charset="0"/>
                <a:cs typeface="Helvetica" panose="020B0604020202020204" pitchFamily="34" charset="0"/>
              </a:rPr>
              <a:t>Matriz de priorização das ações (CNPE e ANP)</a:t>
            </a:r>
          </a:p>
        </p:txBody>
      </p:sp>
      <p:sp>
        <p:nvSpPr>
          <p:cNvPr id="56" name="CaixaDeTexto 55"/>
          <p:cNvSpPr txBox="1"/>
          <p:nvPr/>
        </p:nvSpPr>
        <p:spPr>
          <a:xfrm>
            <a:off x="2963043" y="6126163"/>
            <a:ext cx="5713413" cy="400050"/>
          </a:xfrm>
          <a:prstGeom prst="rect">
            <a:avLst/>
          </a:prstGeom>
          <a:noFill/>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000">
                <a:solidFill>
                  <a:srgbClr val="404040"/>
                </a:solidFill>
                <a:latin typeface="Helvetica" charset="0"/>
                <a:ea typeface="Helvetica" charset="0"/>
                <a:cs typeface="Helvetica" charset="0"/>
              </a:rPr>
              <a:t>Continuidade no abastecimento, entendimento dos “tempos”, tempo de implementa</a:t>
            </a:r>
            <a:r>
              <a:rPr lang="en-US" altLang="pt-BR" sz="1000" dirty="0" err="1">
                <a:solidFill>
                  <a:srgbClr val="404040"/>
                </a:solidFill>
                <a:latin typeface="Helvetica" charset="0"/>
                <a:ea typeface="Helvetica" charset="0"/>
                <a:cs typeface="Helvetica" charset="0"/>
              </a:rPr>
              <a:t>ção</a:t>
            </a:r>
            <a:r>
              <a:rPr lang="en-US" altLang="pt-BR" sz="1000" dirty="0">
                <a:solidFill>
                  <a:srgbClr val="404040"/>
                </a:solidFill>
                <a:latin typeface="Helvetica" charset="0"/>
                <a:ea typeface="Helvetica" charset="0"/>
                <a:cs typeface="Helvetica" charset="0"/>
              </a:rPr>
              <a:t>, </a:t>
            </a:r>
            <a:br>
              <a:rPr lang="en-US" altLang="pt-BR" sz="1000" dirty="0">
                <a:solidFill>
                  <a:srgbClr val="404040"/>
                </a:solidFill>
                <a:latin typeface="Helvetica" charset="0"/>
                <a:ea typeface="Helvetica" charset="0"/>
                <a:cs typeface="Helvetica" charset="0"/>
              </a:rPr>
            </a:br>
            <a:r>
              <a:rPr lang="en-US" altLang="pt-BR" sz="1000" dirty="0" err="1">
                <a:solidFill>
                  <a:srgbClr val="404040"/>
                </a:solidFill>
                <a:latin typeface="Helvetica" charset="0"/>
                <a:ea typeface="Helvetica" charset="0"/>
                <a:cs typeface="Helvetica" charset="0"/>
              </a:rPr>
              <a:t>riqueza</a:t>
            </a:r>
            <a:r>
              <a:rPr lang="en-US" altLang="pt-BR" sz="1000" dirty="0">
                <a:solidFill>
                  <a:srgbClr val="404040"/>
                </a:solidFill>
                <a:latin typeface="Helvetica" charset="0"/>
                <a:ea typeface="Helvetica" charset="0"/>
                <a:cs typeface="Helvetica" charset="0"/>
              </a:rPr>
              <a:t> no debate e </a:t>
            </a:r>
            <a:r>
              <a:rPr lang="en-US" altLang="pt-BR" sz="1000" dirty="0" err="1">
                <a:solidFill>
                  <a:srgbClr val="404040"/>
                </a:solidFill>
                <a:latin typeface="Helvetica" charset="0"/>
                <a:ea typeface="Helvetica" charset="0"/>
                <a:cs typeface="Helvetica" charset="0"/>
              </a:rPr>
              <a:t>qualidade</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apresentação</a:t>
            </a:r>
            <a:r>
              <a:rPr lang="en-US" altLang="pt-BR" sz="1000" dirty="0">
                <a:solidFill>
                  <a:srgbClr val="404040"/>
                </a:solidFill>
                <a:latin typeface="Helvetica" charset="0"/>
                <a:ea typeface="Helvetica" charset="0"/>
                <a:cs typeface="Helvetica" charset="0"/>
              </a:rPr>
              <a:t> de </a:t>
            </a:r>
            <a:r>
              <a:rPr lang="en-US" altLang="pt-BR" sz="1000" dirty="0" err="1">
                <a:solidFill>
                  <a:srgbClr val="404040"/>
                </a:solidFill>
                <a:latin typeface="Helvetica" charset="0"/>
                <a:ea typeface="Helvetica" charset="0"/>
                <a:cs typeface="Helvetica" charset="0"/>
              </a:rPr>
              <a:t>razões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economicas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sustentáveis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normas</a:t>
            </a:r>
            <a:r>
              <a:rPr lang="en-US" altLang="pt-BR" sz="1000" dirty="0">
                <a:solidFill>
                  <a:srgbClr val="404040"/>
                </a:solidFill>
                <a:latin typeface="Helvetica" charset="0"/>
                <a:ea typeface="Helvetica" charset="0"/>
                <a:cs typeface="Helvetica" charset="0"/>
              </a:rPr>
              <a:t>.</a:t>
            </a:r>
            <a:endParaRPr lang="pt-BR" altLang="pt-BR" sz="1000" dirty="0">
              <a:solidFill>
                <a:srgbClr val="404040"/>
              </a:solidFill>
              <a:latin typeface="Helvetica" charset="0"/>
              <a:ea typeface="Helvetica" charset="0"/>
              <a:cs typeface="Helvetica" charset="0"/>
            </a:endParaRPr>
          </a:p>
        </p:txBody>
      </p:sp>
      <p:grpSp>
        <p:nvGrpSpPr>
          <p:cNvPr id="57" name="Agrupar 10"/>
          <p:cNvGrpSpPr>
            <a:grpSpLocks/>
          </p:cNvGrpSpPr>
          <p:nvPr/>
        </p:nvGrpSpPr>
        <p:grpSpPr bwMode="auto">
          <a:xfrm>
            <a:off x="611560" y="1367645"/>
            <a:ext cx="8029576" cy="4564842"/>
            <a:chOff x="573897" y="1656170"/>
            <a:chExt cx="8030551" cy="4564002"/>
          </a:xfrm>
        </p:grpSpPr>
        <p:sp>
          <p:nvSpPr>
            <p:cNvPr id="58" name="Seta: para a Direita 28"/>
            <p:cNvSpPr/>
            <p:nvPr/>
          </p:nvSpPr>
          <p:spPr>
            <a:xfrm rot="16200000">
              <a:off x="-1413225" y="3759939"/>
              <a:ext cx="4374344" cy="400099"/>
            </a:xfrm>
            <a:prstGeom prst="rightArrow">
              <a:avLst>
                <a:gd name="adj1" fmla="val 100000"/>
                <a:gd name="adj2" fmla="val 53718"/>
              </a:avLst>
            </a:prstGeom>
            <a:gradFill>
              <a:gsLst>
                <a:gs pos="0">
                  <a:schemeClr val="bg1"/>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9" name="Seta: para a Direita 1"/>
            <p:cNvSpPr/>
            <p:nvPr/>
          </p:nvSpPr>
          <p:spPr>
            <a:xfrm>
              <a:off x="880323" y="5820196"/>
              <a:ext cx="7724125" cy="399976"/>
            </a:xfrm>
            <a:prstGeom prst="rightArrow">
              <a:avLst>
                <a:gd name="adj1" fmla="val 100000"/>
                <a:gd name="adj2" fmla="val 53718"/>
              </a:avLst>
            </a:prstGeom>
            <a:gradFill>
              <a:gsLst>
                <a:gs pos="0">
                  <a:schemeClr val="bg1"/>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60" name="Agrupar 4"/>
            <p:cNvGrpSpPr>
              <a:grpSpLocks/>
            </p:cNvGrpSpPr>
            <p:nvPr/>
          </p:nvGrpSpPr>
          <p:grpSpPr bwMode="auto">
            <a:xfrm>
              <a:off x="869659" y="5846187"/>
              <a:ext cx="7641552" cy="338554"/>
              <a:chOff x="869659" y="5846187"/>
              <a:chExt cx="7641552" cy="338554"/>
            </a:xfrm>
          </p:grpSpPr>
          <p:sp>
            <p:nvSpPr>
              <p:cNvPr id="82" name="Rectangle 93"/>
              <p:cNvSpPr/>
              <p:nvPr/>
            </p:nvSpPr>
            <p:spPr>
              <a:xfrm>
                <a:off x="3125321" y="5845591"/>
                <a:ext cx="3115053" cy="339663"/>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Urgência</a:t>
                </a:r>
                <a:r>
                  <a:rPr lang="en-US" sz="1600" dirty="0">
                    <a:solidFill>
                      <a:schemeClr val="tx1">
                        <a:lumMod val="85000"/>
                        <a:lumOff val="15000"/>
                      </a:schemeClr>
                    </a:solidFill>
                    <a:latin typeface="Helvetica" panose="020B0604020202020204" pitchFamily="34" charset="0"/>
                    <a:cs typeface="Helvetica" panose="020B0604020202020204" pitchFamily="34" charset="0"/>
                  </a:rPr>
                  <a:t> da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Ação</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83" name="Rectangle 94"/>
              <p:cNvSpPr>
                <a:spLocks noChangeArrowheads="1"/>
              </p:cNvSpPr>
              <p:nvPr/>
            </p:nvSpPr>
            <p:spPr bwMode="auto">
              <a:xfrm>
                <a:off x="7283921" y="5876965"/>
                <a:ext cx="1227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sz="1200">
                    <a:solidFill>
                      <a:schemeClr val="bg1"/>
                    </a:solidFill>
                    <a:latin typeface="Helvetica" charset="0"/>
                    <a:ea typeface="Helvetica" charset="0"/>
                    <a:cs typeface="Helvetica" charset="0"/>
                  </a:rPr>
                  <a:t>Imprescindível</a:t>
                </a:r>
              </a:p>
            </p:txBody>
          </p:sp>
          <p:sp>
            <p:nvSpPr>
              <p:cNvPr id="84" name="Rectangle 96"/>
              <p:cNvSpPr/>
              <p:nvPr/>
            </p:nvSpPr>
            <p:spPr>
              <a:xfrm>
                <a:off x="869209" y="5875748"/>
                <a:ext cx="585859" cy="279349"/>
              </a:xfrm>
              <a:prstGeom prst="rect">
                <a:avLst/>
              </a:prstGeom>
            </p:spPr>
            <p:txBody>
              <a:bodyPr anchor="ctr">
                <a:spAutoFit/>
              </a:bodyPr>
              <a:lstStyle/>
              <a:p>
                <a:pPr algn="ctr">
                  <a:defRPr/>
                </a:pPr>
                <a:r>
                  <a:rPr lang="en-US" sz="1200" dirty="0">
                    <a:solidFill>
                      <a:schemeClr val="tx1">
                        <a:lumMod val="50000"/>
                        <a:lumOff val="50000"/>
                      </a:schemeClr>
                    </a:solidFill>
                    <a:latin typeface="Helvetica" panose="020B0604020202020204" pitchFamily="34" charset="0"/>
                    <a:cs typeface="Helvetica" panose="020B0604020202020204" pitchFamily="34" charset="0"/>
                  </a:rPr>
                  <a:t>Alto</a:t>
                </a:r>
              </a:p>
            </p:txBody>
          </p:sp>
        </p:grpSp>
        <p:sp>
          <p:nvSpPr>
            <p:cNvPr id="61" name="Rectangle 7"/>
            <p:cNvSpPr/>
            <p:nvPr/>
          </p:nvSpPr>
          <p:spPr>
            <a:xfrm>
              <a:off x="985111" y="1998199"/>
              <a:ext cx="7409762" cy="3848978"/>
            </a:xfrm>
            <a:prstGeom prst="rect">
              <a:avLst/>
            </a:prstGeom>
            <a:gradFill>
              <a:gsLst>
                <a:gs pos="0">
                  <a:schemeClr val="bg1"/>
                </a:gs>
                <a:gs pos="100000">
                  <a:schemeClr val="accent5">
                    <a:lumMod val="20000"/>
                    <a:lumOff val="80000"/>
                  </a:schemeClr>
                </a:gs>
              </a:gsLst>
              <a:lin ang="19200000" scaled="0"/>
            </a:gra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chemeClr val="tx1">
                    <a:lumMod val="50000"/>
                    <a:lumOff val="50000"/>
                  </a:schemeClr>
                </a:solidFill>
                <a:latin typeface="Helvetica" charset="0"/>
                <a:ea typeface="Helvetica" charset="0"/>
                <a:cs typeface="Helvetica" charset="0"/>
              </a:endParaRPr>
            </a:p>
          </p:txBody>
        </p:sp>
        <p:cxnSp>
          <p:nvCxnSpPr>
            <p:cNvPr id="62" name="Straight Arrow Connector 5"/>
            <p:cNvCxnSpPr>
              <a:stCxn id="93" idx="1"/>
              <a:endCxn id="93" idx="3"/>
            </p:cNvCxnSpPr>
            <p:nvPr/>
          </p:nvCxnSpPr>
          <p:spPr>
            <a:xfrm>
              <a:off x="985111" y="3921895"/>
              <a:ext cx="7409762" cy="0"/>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5"/>
            <p:cNvCxnSpPr>
              <a:stCxn id="93" idx="2"/>
              <a:endCxn id="93" idx="0"/>
            </p:cNvCxnSpPr>
            <p:nvPr/>
          </p:nvCxnSpPr>
          <p:spPr>
            <a:xfrm flipV="1">
              <a:off x="4690786" y="1998199"/>
              <a:ext cx="0" cy="3848978"/>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4" name="Agrupar 3"/>
            <p:cNvGrpSpPr>
              <a:grpSpLocks/>
            </p:cNvGrpSpPr>
            <p:nvPr/>
          </p:nvGrpSpPr>
          <p:grpSpPr bwMode="auto">
            <a:xfrm>
              <a:off x="600589" y="1856035"/>
              <a:ext cx="338554" cy="4084876"/>
              <a:chOff x="600589" y="1856035"/>
              <a:chExt cx="338554" cy="4084876"/>
            </a:xfrm>
          </p:grpSpPr>
          <p:sp>
            <p:nvSpPr>
              <p:cNvPr id="79" name="Rectangle 97"/>
              <p:cNvSpPr>
                <a:spLocks noChangeArrowheads="1"/>
              </p:cNvSpPr>
              <p:nvPr/>
            </p:nvSpPr>
            <p:spPr bwMode="auto">
              <a:xfrm rot="-5400000">
                <a:off x="91395" y="2396006"/>
                <a:ext cx="1356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sz="1200">
                    <a:solidFill>
                      <a:schemeClr val="bg1"/>
                    </a:solidFill>
                    <a:latin typeface="Helvetica" charset="0"/>
                    <a:ea typeface="Helvetica" charset="0"/>
                    <a:cs typeface="Helvetica" charset="0"/>
                  </a:rPr>
                  <a:t>Imprescindível</a:t>
                </a:r>
              </a:p>
            </p:txBody>
          </p:sp>
          <p:sp>
            <p:nvSpPr>
              <p:cNvPr id="80" name="Rectangle 98"/>
              <p:cNvSpPr/>
              <p:nvPr/>
            </p:nvSpPr>
            <p:spPr>
              <a:xfrm rot="16200000">
                <a:off x="-381540" y="4078977"/>
                <a:ext cx="2303038" cy="338178"/>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Grau</a:t>
                </a:r>
                <a:r>
                  <a:rPr lang="en-US" sz="1600" dirty="0">
                    <a:solidFill>
                      <a:schemeClr val="tx1">
                        <a:lumMod val="85000"/>
                        <a:lumOff val="15000"/>
                      </a:schemeClr>
                    </a:solidFill>
                    <a:latin typeface="Helvetica" panose="020B0604020202020204" pitchFamily="34" charset="0"/>
                    <a:cs typeface="Helvetica" panose="020B0604020202020204" pitchFamily="34" charset="0"/>
                  </a:rPr>
                  <a:t> de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Importância</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81" name="Rectangle 96"/>
              <p:cNvSpPr/>
              <p:nvPr/>
            </p:nvSpPr>
            <p:spPr>
              <a:xfrm rot="16200000">
                <a:off x="469202" y="5501125"/>
                <a:ext cx="601552" cy="277847"/>
              </a:xfrm>
              <a:prstGeom prst="rect">
                <a:avLst/>
              </a:prstGeom>
            </p:spPr>
            <p:txBody>
              <a:bodyPr anchor="ctr">
                <a:spAutoFit/>
              </a:bodyPr>
              <a:lstStyle/>
              <a:p>
                <a:pPr algn="ctr">
                  <a:defRPr/>
                </a:pPr>
                <a:r>
                  <a:rPr lang="en-US" sz="1200" dirty="0">
                    <a:solidFill>
                      <a:schemeClr val="tx1">
                        <a:lumMod val="50000"/>
                        <a:lumOff val="50000"/>
                      </a:schemeClr>
                    </a:solidFill>
                    <a:latin typeface="Helvetica" panose="020B0604020202020204" pitchFamily="34" charset="0"/>
                    <a:cs typeface="Helvetica" panose="020B0604020202020204" pitchFamily="34" charset="0"/>
                  </a:rPr>
                  <a:t>Alto</a:t>
                </a:r>
              </a:p>
            </p:txBody>
          </p:sp>
        </p:grpSp>
        <p:sp>
          <p:nvSpPr>
            <p:cNvPr id="65" name="Retângulo com Canto Diagonal Aparado 64"/>
            <p:cNvSpPr/>
            <p:nvPr/>
          </p:nvSpPr>
          <p:spPr>
            <a:xfrm>
              <a:off x="1459831" y="3772698"/>
              <a:ext cx="1211410" cy="744400"/>
            </a:xfrm>
            <a:prstGeom prst="snip2DiagRect">
              <a:avLst>
                <a:gd name="adj1" fmla="val 0"/>
                <a:gd name="adj2" fmla="val 18156"/>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lumMod val="50000"/>
                      <a:lumOff val="50000"/>
                    </a:schemeClr>
                  </a:solidFill>
                  <a:latin typeface="Helvetica" panose="020B0604020202020204" pitchFamily="34" charset="0"/>
                  <a:cs typeface="Helvetica" panose="020B0604020202020204" pitchFamily="34" charset="0"/>
                </a:rPr>
                <a:t>Acabar com as restrições de uso</a:t>
              </a:r>
            </a:p>
          </p:txBody>
        </p:sp>
        <p:sp>
          <p:nvSpPr>
            <p:cNvPr id="66" name="Retângulo com Canto Diagonal Aparado 65"/>
            <p:cNvSpPr/>
            <p:nvPr/>
          </p:nvSpPr>
          <p:spPr>
            <a:xfrm>
              <a:off x="1955191" y="2301356"/>
              <a:ext cx="2248173" cy="715831"/>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lumMod val="50000"/>
                      <a:lumOff val="50000"/>
                    </a:schemeClr>
                  </a:solidFill>
                  <a:latin typeface="Helvetica" panose="020B0604020202020204" pitchFamily="34" charset="0"/>
                  <a:cs typeface="Helvetica" panose="020B0604020202020204" pitchFamily="34" charset="0"/>
                </a:rPr>
                <a:t>Garantir ambiente competitivo (</a:t>
              </a:r>
              <a:r>
                <a:rPr lang="pt-BR" sz="1100" i="1" dirty="0">
                  <a:solidFill>
                    <a:schemeClr val="tx1">
                      <a:lumMod val="50000"/>
                      <a:lumOff val="50000"/>
                    </a:schemeClr>
                  </a:solidFill>
                  <a:latin typeface="Helvetica" panose="020B0604020202020204" pitchFamily="34" charset="0"/>
                  <a:cs typeface="Helvetica" panose="020B0604020202020204" pitchFamily="34" charset="0"/>
                </a:rPr>
                <a:t>dumping</a:t>
              </a:r>
              <a:r>
                <a:rPr lang="pt-BR" sz="1100" dirty="0">
                  <a:solidFill>
                    <a:schemeClr val="tx1">
                      <a:lumMod val="50000"/>
                      <a:lumOff val="50000"/>
                    </a:schemeClr>
                  </a:solidFill>
                  <a:latin typeface="Helvetica" panose="020B0604020202020204" pitchFamily="34" charset="0"/>
                  <a:cs typeface="Helvetica" panose="020B0604020202020204" pitchFamily="34" charset="0"/>
                </a:rPr>
                <a:t>, contratos de longo prazo, </a:t>
              </a:r>
              <a:r>
                <a:rPr lang="pt-BR" sz="1100" dirty="0" err="1">
                  <a:solidFill>
                    <a:schemeClr val="tx1">
                      <a:lumMod val="50000"/>
                      <a:lumOff val="50000"/>
                    </a:schemeClr>
                  </a:solidFill>
                  <a:latin typeface="Helvetica" panose="020B0604020202020204" pitchFamily="34" charset="0"/>
                  <a:cs typeface="Helvetica" panose="020B0604020202020204" pitchFamily="34" charset="0"/>
                </a:rPr>
                <a:t>etc</a:t>
              </a:r>
              <a:r>
                <a:rPr lang="pt-BR" sz="1100" dirty="0">
                  <a:solidFill>
                    <a:schemeClr val="tx1">
                      <a:lumMod val="50000"/>
                      <a:lumOff val="50000"/>
                    </a:schemeClr>
                  </a:solidFill>
                  <a:latin typeface="Helvetica" panose="020B0604020202020204" pitchFamily="34" charset="0"/>
                  <a:cs typeface="Helvetica" panose="020B0604020202020204" pitchFamily="34" charset="0"/>
                </a:rPr>
                <a:t>)</a:t>
              </a:r>
            </a:p>
          </p:txBody>
        </p:sp>
        <p:sp>
          <p:nvSpPr>
            <p:cNvPr id="67" name="Retângulo com Canto Diagonal Aparado 66"/>
            <p:cNvSpPr/>
            <p:nvPr/>
          </p:nvSpPr>
          <p:spPr>
            <a:xfrm>
              <a:off x="3909640" y="3166384"/>
              <a:ext cx="1454252" cy="742813"/>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Incentivar criações de pools</a:t>
              </a:r>
            </a:p>
          </p:txBody>
        </p:sp>
        <p:sp>
          <p:nvSpPr>
            <p:cNvPr id="68" name="Retângulo com Canto Diagonal Aparado 67"/>
            <p:cNvSpPr/>
            <p:nvPr/>
          </p:nvSpPr>
          <p:spPr>
            <a:xfrm>
              <a:off x="4283642" y="1917250"/>
              <a:ext cx="1780496" cy="1050734"/>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Definir áreas prioritárias para atração do capital privado</a:t>
              </a:r>
            </a:p>
          </p:txBody>
        </p:sp>
        <p:sp>
          <p:nvSpPr>
            <p:cNvPr id="69" name="Retângulo com Canto Diagonal Aparado 68"/>
            <p:cNvSpPr/>
            <p:nvPr/>
          </p:nvSpPr>
          <p:spPr>
            <a:xfrm>
              <a:off x="2912570" y="4120296"/>
              <a:ext cx="3243656" cy="720592"/>
            </a:xfrm>
            <a:prstGeom prst="snip2DiagRect">
              <a:avLst>
                <a:gd name="adj1" fmla="val 0"/>
                <a:gd name="adj2" fmla="val 18432"/>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lumMod val="50000"/>
                      <a:lumOff val="50000"/>
                    </a:schemeClr>
                  </a:solidFill>
                  <a:latin typeface="Helvetica" panose="020B0604020202020204" pitchFamily="34" charset="0"/>
                  <a:cs typeface="Helvetica" panose="020B0604020202020204" pitchFamily="34" charset="0"/>
                </a:rPr>
                <a:t>Governo pode criar ferramentas para amortecer preços, sem onerar empresas Privadas ou Públicas (Casa Civil, MF, MME)</a:t>
              </a:r>
            </a:p>
          </p:txBody>
        </p:sp>
        <p:sp>
          <p:nvSpPr>
            <p:cNvPr id="70" name="Retângulo com Canto Diagonal Aparado 69"/>
            <p:cNvSpPr/>
            <p:nvPr/>
          </p:nvSpPr>
          <p:spPr>
            <a:xfrm>
              <a:off x="6233599" y="1656170"/>
              <a:ext cx="1902056" cy="1005482"/>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400" b="1" dirty="0">
                  <a:solidFill>
                    <a:srgbClr val="FF0000"/>
                  </a:solidFill>
                  <a:latin typeface="Helvetica" panose="020B0604020202020204" pitchFamily="34" charset="0"/>
                  <a:cs typeface="Helvetica" panose="020B0604020202020204" pitchFamily="34" charset="0"/>
                </a:rPr>
                <a:t>Declarar que a atração de Capital Privado é de interesse nacional</a:t>
              </a:r>
            </a:p>
          </p:txBody>
        </p:sp>
        <p:sp>
          <p:nvSpPr>
            <p:cNvPr id="71" name="Retângulo com Canto Diagonal Aparado 70"/>
            <p:cNvSpPr/>
            <p:nvPr/>
          </p:nvSpPr>
          <p:spPr>
            <a:xfrm>
              <a:off x="6156226" y="2750536"/>
              <a:ext cx="2400591" cy="899946"/>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r>
                <a:rPr lang="pt-BR" sz="1100" dirty="0">
                  <a:solidFill>
                    <a:schemeClr val="tx1">
                      <a:lumMod val="50000"/>
                      <a:lumOff val="50000"/>
                    </a:schemeClr>
                  </a:solidFill>
                  <a:latin typeface="Helvetica" panose="020B0604020202020204" pitchFamily="34" charset="0"/>
                  <a:cs typeface="Helvetica" panose="020B0604020202020204" pitchFamily="34" charset="0"/>
                </a:rPr>
                <a:t>Garantias para atração do capital privado devem ser feitas através de marcos </a:t>
              </a:r>
              <a:r>
                <a:rPr lang="pt-BR" sz="1100" dirty="0" err="1">
                  <a:solidFill>
                    <a:schemeClr val="tx1">
                      <a:lumMod val="50000"/>
                      <a:lumOff val="50000"/>
                    </a:schemeClr>
                  </a:solidFill>
                  <a:latin typeface="Helvetica" panose="020B0604020202020204" pitchFamily="34" charset="0"/>
                  <a:cs typeface="Helvetica" panose="020B0604020202020204" pitchFamily="34" charset="0"/>
                </a:rPr>
                <a:t>infralegais</a:t>
              </a:r>
              <a:endParaRPr lang="pt-BR" sz="11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72" name="Elipse 41"/>
            <p:cNvSpPr/>
            <p:nvPr/>
          </p:nvSpPr>
          <p:spPr>
            <a:xfrm>
              <a:off x="6287249" y="2552135"/>
              <a:ext cx="144481" cy="142849"/>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3" name="Elipse 42"/>
            <p:cNvSpPr/>
            <p:nvPr/>
          </p:nvSpPr>
          <p:spPr>
            <a:xfrm>
              <a:off x="6157814" y="3539378"/>
              <a:ext cx="144480" cy="144436"/>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4" name="Elipse 43"/>
            <p:cNvSpPr/>
            <p:nvPr/>
          </p:nvSpPr>
          <p:spPr>
            <a:xfrm>
              <a:off x="4323195" y="2865194"/>
              <a:ext cx="144481" cy="144436"/>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5" name="Elipse 44"/>
            <p:cNvSpPr/>
            <p:nvPr/>
          </p:nvSpPr>
          <p:spPr>
            <a:xfrm>
              <a:off x="3884238" y="3798093"/>
              <a:ext cx="144480" cy="14443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6" name="Elipse 45"/>
            <p:cNvSpPr/>
            <p:nvPr/>
          </p:nvSpPr>
          <p:spPr>
            <a:xfrm>
              <a:off x="2868115" y="4740894"/>
              <a:ext cx="144480" cy="14443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7" name="Elipse 46"/>
            <p:cNvSpPr/>
            <p:nvPr/>
          </p:nvSpPr>
          <p:spPr>
            <a:xfrm>
              <a:off x="1429665" y="4420278"/>
              <a:ext cx="144480" cy="144435"/>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78" name="Elipse 47"/>
            <p:cNvSpPr/>
            <p:nvPr/>
          </p:nvSpPr>
          <p:spPr>
            <a:xfrm>
              <a:off x="1931376" y="2902908"/>
              <a:ext cx="144480" cy="142849"/>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sp>
        <p:nvSpPr>
          <p:cNvPr id="107" name="Retângulo 106"/>
          <p:cNvSpPr/>
          <p:nvPr/>
        </p:nvSpPr>
        <p:spPr>
          <a:xfrm>
            <a:off x="0" y="6577339"/>
            <a:ext cx="3711277"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15328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18116"/>
            <a:ext cx="9144000" cy="5004383"/>
          </a:xfrm>
          <a:prstGeom prst="rect">
            <a:avLst/>
          </a:prstGeom>
        </p:spPr>
        <p:txBody>
          <a:bodyPr wrap="square">
            <a:spAutoFit/>
          </a:bodyPr>
          <a:lstStyle/>
          <a:p>
            <a:pPr>
              <a:lnSpc>
                <a:spcPct val="107000"/>
              </a:lnSpc>
              <a:spcAft>
                <a:spcPts val="800"/>
              </a:spcAft>
            </a:pPr>
            <a:br>
              <a:rPr lang="pt-BR" sz="1400" dirty="0">
                <a:ea typeface="Calibri" charset="0"/>
                <a:cs typeface="Calibri" charset="0"/>
              </a:rPr>
            </a:br>
            <a:endParaRPr lang="pt-BR" sz="1400" dirty="0">
              <a:ea typeface="Calibri" charset="0"/>
              <a:cs typeface="Calibri" charset="0"/>
            </a:endParaRPr>
          </a:p>
          <a:p>
            <a:pPr marL="742950" lvl="1" indent="-285750">
              <a:lnSpc>
                <a:spcPct val="107000"/>
              </a:lnSpc>
              <a:spcAft>
                <a:spcPts val="800"/>
              </a:spcAft>
              <a:buFont typeface="Arial" charset="0"/>
              <a:buChar char="•"/>
            </a:pPr>
            <a:r>
              <a:rPr lang="pt-BR" sz="1600" dirty="0">
                <a:solidFill>
                  <a:srgbClr val="3F3F3F"/>
                </a:solidFill>
                <a:latin typeface="+mj-lt"/>
              </a:rPr>
              <a:t>Definir como de interesse Nacional o Capital Privado no Abastecimento;</a:t>
            </a:r>
          </a:p>
          <a:p>
            <a:pPr marL="742950" lvl="1" indent="-285750">
              <a:lnSpc>
                <a:spcPct val="107000"/>
              </a:lnSpc>
              <a:spcAft>
                <a:spcPts val="800"/>
              </a:spcAft>
              <a:buFont typeface="Arial" charset="0"/>
              <a:buChar char="•"/>
            </a:pPr>
            <a:r>
              <a:rPr lang="pt-BR" sz="1600" dirty="0">
                <a:solidFill>
                  <a:srgbClr val="3F3F3F"/>
                </a:solidFill>
                <a:latin typeface="+mj-lt"/>
              </a:rPr>
              <a:t>Incentivo do Capital Privado deve ser sustentado por marcos </a:t>
            </a:r>
            <a:r>
              <a:rPr lang="pt-BR" sz="1600" dirty="0" err="1">
                <a:solidFill>
                  <a:srgbClr val="3F3F3F"/>
                </a:solidFill>
                <a:latin typeface="+mj-lt"/>
              </a:rPr>
              <a:t>infralegais</a:t>
            </a:r>
            <a:r>
              <a:rPr lang="pt-BR" sz="1600" dirty="0">
                <a:solidFill>
                  <a:srgbClr val="3F3F3F"/>
                </a:solidFill>
                <a:latin typeface="+mj-lt"/>
              </a:rPr>
              <a:t>, a exemplo de E&amp;P;</a:t>
            </a:r>
          </a:p>
          <a:p>
            <a:pPr marL="742950" lvl="1" indent="-285750">
              <a:lnSpc>
                <a:spcPct val="107000"/>
              </a:lnSpc>
              <a:spcAft>
                <a:spcPts val="800"/>
              </a:spcAft>
              <a:buFont typeface="Arial" charset="0"/>
              <a:buChar char="•"/>
            </a:pPr>
            <a:r>
              <a:rPr lang="pt-BR" sz="1600" dirty="0">
                <a:solidFill>
                  <a:srgbClr val="3F3F3F"/>
                </a:solidFill>
                <a:latin typeface="+mj-lt"/>
              </a:rPr>
              <a:t>Tendo como certo o Plano de </a:t>
            </a:r>
            <a:r>
              <a:rPr lang="pt-BR" sz="1600" dirty="0" err="1">
                <a:solidFill>
                  <a:srgbClr val="3F3F3F"/>
                </a:solidFill>
                <a:latin typeface="+mj-lt"/>
              </a:rPr>
              <a:t>Neg</a:t>
            </a:r>
            <a:r>
              <a:rPr lang="en-US" sz="1600" dirty="0" err="1">
                <a:solidFill>
                  <a:srgbClr val="3F3F3F"/>
                </a:solidFill>
                <a:latin typeface="+mj-lt"/>
              </a:rPr>
              <a:t>ó</a:t>
            </a:r>
            <a:r>
              <a:rPr lang="pt-BR" sz="1600" dirty="0">
                <a:solidFill>
                  <a:srgbClr val="3F3F3F"/>
                </a:solidFill>
                <a:latin typeface="+mj-lt"/>
              </a:rPr>
              <a:t>cio da Petrobras, importante definir áreas prioritárias para investimento pelo capital privado e de desinvestimento da Petrobras.</a:t>
            </a:r>
          </a:p>
          <a:p>
            <a:pPr marL="742950" lvl="1" indent="-285750">
              <a:lnSpc>
                <a:spcPct val="107000"/>
              </a:lnSpc>
              <a:spcAft>
                <a:spcPts val="800"/>
              </a:spcAft>
              <a:buFont typeface="Arial" charset="0"/>
              <a:buChar char="•"/>
            </a:pPr>
            <a:endParaRPr lang="pt-BR" sz="1600" dirty="0">
              <a:solidFill>
                <a:srgbClr val="3F3F3F"/>
              </a:solidFill>
              <a:latin typeface="+mj-lt"/>
              <a:ea typeface="Calibri" charset="0"/>
              <a:cs typeface="Calibri" charset="0"/>
            </a:endParaRPr>
          </a:p>
          <a:p>
            <a:pPr marL="742950" lvl="1" indent="-285750">
              <a:lnSpc>
                <a:spcPct val="107000"/>
              </a:lnSpc>
              <a:spcAft>
                <a:spcPts val="800"/>
              </a:spcAft>
              <a:buFont typeface="Arial" charset="0"/>
              <a:buChar char="•"/>
            </a:pPr>
            <a:endParaRPr lang="pt-BR" sz="1600" dirty="0">
              <a:solidFill>
                <a:srgbClr val="3F3F3F"/>
              </a:solidFill>
              <a:latin typeface="+mj-lt"/>
              <a:ea typeface="Calibri" charset="0"/>
              <a:cs typeface="Calibri" charset="0"/>
            </a:endParaRPr>
          </a:p>
          <a:p>
            <a:pPr lvl="1">
              <a:lnSpc>
                <a:spcPct val="107000"/>
              </a:lnSpc>
              <a:spcAft>
                <a:spcPts val="800"/>
              </a:spcAft>
            </a:pPr>
            <a:endParaRPr lang="pt-BR" sz="1600" dirty="0">
              <a:solidFill>
                <a:srgbClr val="3F3F3F"/>
              </a:solidFill>
              <a:latin typeface="+mj-lt"/>
              <a:ea typeface="Calibri" charset="0"/>
              <a:cs typeface="Calibri" charset="0"/>
            </a:endParaRPr>
          </a:p>
          <a:p>
            <a:pPr marL="742950" lvl="1" indent="-285750">
              <a:lnSpc>
                <a:spcPct val="107000"/>
              </a:lnSpc>
              <a:spcAft>
                <a:spcPts val="800"/>
              </a:spcAft>
              <a:buFont typeface="Arial" charset="0"/>
              <a:buChar char="•"/>
            </a:pPr>
            <a:r>
              <a:rPr lang="pt-BR" sz="1600" dirty="0">
                <a:solidFill>
                  <a:srgbClr val="3F3F3F"/>
                </a:solidFill>
                <a:latin typeface="+mj-lt"/>
              </a:rPr>
              <a:t>Desenvolvimento de normas nos elos específicos em discussão – Águas acima da distribuição (</a:t>
            </a:r>
            <a:r>
              <a:rPr lang="pt-BR" sz="1600" i="1" dirty="0">
                <a:solidFill>
                  <a:srgbClr val="3F3F3F"/>
                </a:solidFill>
                <a:latin typeface="+mj-lt"/>
              </a:rPr>
              <a:t>SUPPLY</a:t>
            </a:r>
            <a:r>
              <a:rPr lang="pt-BR" sz="1600" dirty="0">
                <a:solidFill>
                  <a:srgbClr val="3F3F3F"/>
                </a:solidFill>
                <a:latin typeface="+mj-lt"/>
              </a:rPr>
              <a:t>);</a:t>
            </a:r>
          </a:p>
          <a:p>
            <a:pPr marL="742950" lvl="1" indent="-285750">
              <a:lnSpc>
                <a:spcPct val="107000"/>
              </a:lnSpc>
              <a:spcAft>
                <a:spcPts val="800"/>
              </a:spcAft>
              <a:buFont typeface="Arial" charset="0"/>
              <a:buChar char="•"/>
            </a:pPr>
            <a:r>
              <a:rPr lang="pt-BR" sz="1600" dirty="0">
                <a:solidFill>
                  <a:srgbClr val="3F3F3F"/>
                </a:solidFill>
                <a:latin typeface="+mj-lt"/>
              </a:rPr>
              <a:t>Incentivar a criação de </a:t>
            </a:r>
            <a:r>
              <a:rPr lang="pt-BR" sz="1600" i="1" dirty="0">
                <a:solidFill>
                  <a:srgbClr val="3F3F3F"/>
                </a:solidFill>
                <a:latin typeface="+mj-lt"/>
              </a:rPr>
              <a:t>Pools </a:t>
            </a:r>
            <a:r>
              <a:rPr lang="pt-BR" sz="1600" dirty="0">
                <a:solidFill>
                  <a:srgbClr val="3F3F3F"/>
                </a:solidFill>
                <a:latin typeface="+mj-lt"/>
              </a:rPr>
              <a:t>para garantir eficiência;</a:t>
            </a:r>
          </a:p>
          <a:p>
            <a:pPr marL="742950" lvl="1" indent="-285750">
              <a:lnSpc>
                <a:spcPct val="107000"/>
              </a:lnSpc>
              <a:spcAft>
                <a:spcPts val="800"/>
              </a:spcAft>
              <a:buFont typeface="Arial" charset="0"/>
              <a:buChar char="•"/>
            </a:pPr>
            <a:r>
              <a:rPr lang="pt-BR" sz="1600" dirty="0">
                <a:solidFill>
                  <a:srgbClr val="3F3F3F"/>
                </a:solidFill>
                <a:latin typeface="+mj-lt"/>
              </a:rPr>
              <a:t>Corrigir imprevisibilidade dos </a:t>
            </a:r>
            <a:r>
              <a:rPr lang="pt-BR" sz="1600" dirty="0" err="1">
                <a:solidFill>
                  <a:srgbClr val="3F3F3F"/>
                </a:solidFill>
                <a:latin typeface="+mj-lt"/>
              </a:rPr>
              <a:t>pre</a:t>
            </a:r>
            <a:r>
              <a:rPr lang="en-US" sz="1600" dirty="0" err="1">
                <a:solidFill>
                  <a:srgbClr val="3F3F3F"/>
                </a:solidFill>
                <a:latin typeface="+mj-lt"/>
              </a:rPr>
              <a:t>ços</a:t>
            </a:r>
            <a:r>
              <a:rPr lang="en-US" sz="1600" dirty="0">
                <a:solidFill>
                  <a:srgbClr val="3F3F3F"/>
                </a:solidFill>
                <a:latin typeface="+mj-lt"/>
              </a:rPr>
              <a:t> </a:t>
            </a:r>
            <a:r>
              <a:rPr lang="en-US" sz="1600" dirty="0" err="1">
                <a:solidFill>
                  <a:srgbClr val="3F3F3F"/>
                </a:solidFill>
                <a:latin typeface="+mj-lt"/>
              </a:rPr>
              <a:t>praticados</a:t>
            </a:r>
            <a:r>
              <a:rPr lang="en-US" sz="1600" dirty="0">
                <a:solidFill>
                  <a:srgbClr val="3F3F3F"/>
                </a:solidFill>
                <a:latin typeface="+mj-lt"/>
              </a:rPr>
              <a:t> pela Petrobras (</a:t>
            </a:r>
            <a:r>
              <a:rPr lang="en-US" sz="1600" dirty="0" err="1">
                <a:solidFill>
                  <a:srgbClr val="3F3F3F"/>
                </a:solidFill>
                <a:latin typeface="+mj-lt"/>
              </a:rPr>
              <a:t>Diferenciados</a:t>
            </a:r>
            <a:r>
              <a:rPr lang="en-US" sz="1600" dirty="0">
                <a:solidFill>
                  <a:srgbClr val="3F3F3F"/>
                </a:solidFill>
                <a:latin typeface="+mj-lt"/>
              </a:rPr>
              <a:t>, </a:t>
            </a:r>
            <a:r>
              <a:rPr lang="en-US" sz="1600" dirty="0" err="1">
                <a:solidFill>
                  <a:srgbClr val="3F3F3F"/>
                </a:solidFill>
                <a:latin typeface="+mj-lt"/>
              </a:rPr>
              <a:t>não</a:t>
            </a:r>
            <a:r>
              <a:rPr lang="en-US" sz="1600" dirty="0">
                <a:solidFill>
                  <a:srgbClr val="3F3F3F"/>
                </a:solidFill>
                <a:latin typeface="+mj-lt"/>
              </a:rPr>
              <a:t> </a:t>
            </a:r>
            <a:r>
              <a:rPr lang="en-US" sz="1600" dirty="0" err="1">
                <a:solidFill>
                  <a:srgbClr val="3F3F3F"/>
                </a:solidFill>
                <a:latin typeface="+mj-lt"/>
              </a:rPr>
              <a:t>flutuantes</a:t>
            </a:r>
            <a:r>
              <a:rPr lang="en-US" sz="1600" dirty="0">
                <a:solidFill>
                  <a:srgbClr val="3F3F3F"/>
                </a:solidFill>
                <a:latin typeface="+mj-lt"/>
              </a:rPr>
              <a:t>, </a:t>
            </a:r>
            <a:r>
              <a:rPr lang="en-US" sz="1600" dirty="0" err="1">
                <a:solidFill>
                  <a:srgbClr val="3F3F3F"/>
                </a:solidFill>
                <a:latin typeface="+mj-lt"/>
              </a:rPr>
              <a:t>abaixo</a:t>
            </a:r>
            <a:r>
              <a:rPr lang="en-US" sz="1600" dirty="0">
                <a:solidFill>
                  <a:srgbClr val="3F3F3F"/>
                </a:solidFill>
                <a:latin typeface="+mj-lt"/>
              </a:rPr>
              <a:t> da </a:t>
            </a:r>
            <a:r>
              <a:rPr lang="en-US" sz="1600" dirty="0" err="1">
                <a:solidFill>
                  <a:srgbClr val="3F3F3F"/>
                </a:solidFill>
                <a:latin typeface="+mj-lt"/>
              </a:rPr>
              <a:t>Paridade</a:t>
            </a:r>
            <a:r>
              <a:rPr lang="en-US" sz="1600" dirty="0">
                <a:solidFill>
                  <a:srgbClr val="3F3F3F"/>
                </a:solidFill>
                <a:latin typeface="+mj-lt"/>
              </a:rPr>
              <a:t>);</a:t>
            </a:r>
          </a:p>
          <a:p>
            <a:pPr marL="742950" lvl="1" indent="-285750">
              <a:lnSpc>
                <a:spcPct val="107000"/>
              </a:lnSpc>
              <a:spcAft>
                <a:spcPts val="800"/>
              </a:spcAft>
              <a:buFont typeface="Arial" charset="0"/>
              <a:buChar char="•"/>
            </a:pPr>
            <a:r>
              <a:rPr lang="en-US" sz="1600" dirty="0" err="1">
                <a:solidFill>
                  <a:srgbClr val="3F3F3F"/>
                </a:solidFill>
                <a:latin typeface="+mj-lt"/>
              </a:rPr>
              <a:t>Estimular</a:t>
            </a:r>
            <a:r>
              <a:rPr lang="en-US" sz="1600" dirty="0">
                <a:solidFill>
                  <a:srgbClr val="3F3F3F"/>
                </a:solidFill>
                <a:latin typeface="+mj-lt"/>
              </a:rPr>
              <a:t> </a:t>
            </a:r>
            <a:r>
              <a:rPr lang="en-US" sz="1600" dirty="0" err="1">
                <a:solidFill>
                  <a:srgbClr val="3F3F3F"/>
                </a:solidFill>
                <a:latin typeface="+mj-lt"/>
              </a:rPr>
              <a:t>desinvestimento</a:t>
            </a:r>
            <a:r>
              <a:rPr lang="en-US" sz="1600" dirty="0">
                <a:solidFill>
                  <a:srgbClr val="3F3F3F"/>
                </a:solidFill>
                <a:latin typeface="+mj-lt"/>
              </a:rPr>
              <a:t> </a:t>
            </a:r>
            <a:r>
              <a:rPr lang="en-US" sz="1600" dirty="0" err="1">
                <a:solidFill>
                  <a:srgbClr val="3F3F3F"/>
                </a:solidFill>
                <a:latin typeface="+mj-lt"/>
              </a:rPr>
              <a:t>por</a:t>
            </a:r>
            <a:r>
              <a:rPr lang="en-US" sz="1600" dirty="0">
                <a:solidFill>
                  <a:srgbClr val="3F3F3F"/>
                </a:solidFill>
                <a:latin typeface="+mj-lt"/>
              </a:rPr>
              <a:t> parte da Petrobras </a:t>
            </a:r>
            <a:r>
              <a:rPr lang="en-US" sz="1600" dirty="0" err="1">
                <a:solidFill>
                  <a:srgbClr val="3F3F3F"/>
                </a:solidFill>
                <a:latin typeface="+mj-lt"/>
              </a:rPr>
              <a:t>nos</a:t>
            </a:r>
            <a:r>
              <a:rPr lang="en-US" sz="1600" dirty="0">
                <a:solidFill>
                  <a:srgbClr val="3F3F3F"/>
                </a:solidFill>
                <a:latin typeface="+mj-lt"/>
              </a:rPr>
              <a:t> </a:t>
            </a:r>
            <a:r>
              <a:rPr lang="en-US" sz="1600" dirty="0" err="1">
                <a:solidFill>
                  <a:srgbClr val="3F3F3F"/>
                </a:solidFill>
                <a:latin typeface="+mj-lt"/>
              </a:rPr>
              <a:t>terminais</a:t>
            </a:r>
            <a:r>
              <a:rPr lang="en-US" sz="1600" dirty="0">
                <a:solidFill>
                  <a:srgbClr val="3F3F3F"/>
                </a:solidFill>
                <a:latin typeface="+mj-lt"/>
              </a:rPr>
              <a:t> </a:t>
            </a:r>
            <a:r>
              <a:rPr lang="en-US" sz="1600" dirty="0" err="1">
                <a:solidFill>
                  <a:srgbClr val="3F3F3F"/>
                </a:solidFill>
                <a:latin typeface="+mj-lt"/>
              </a:rPr>
              <a:t>aquaviários</a:t>
            </a:r>
            <a:r>
              <a:rPr lang="en-US" sz="1600" dirty="0">
                <a:solidFill>
                  <a:srgbClr val="3F3F3F"/>
                </a:solidFill>
                <a:latin typeface="+mj-lt"/>
              </a:rPr>
              <a:t>;</a:t>
            </a:r>
            <a:endParaRPr lang="pt-BR" sz="1600" dirty="0">
              <a:solidFill>
                <a:srgbClr val="3F3F3F"/>
              </a:solidFill>
              <a:latin typeface="+mj-lt"/>
            </a:endParaRPr>
          </a:p>
        </p:txBody>
      </p:sp>
      <p:sp>
        <p:nvSpPr>
          <p:cNvPr id="4" name="Retângulo 3"/>
          <p:cNvSpPr>
            <a:spLocks noChangeArrowheads="1"/>
          </p:cNvSpPr>
          <p:nvPr/>
        </p:nvSpPr>
        <p:spPr bwMode="auto">
          <a:xfrm>
            <a:off x="127596" y="327963"/>
            <a:ext cx="9016404" cy="502702"/>
          </a:xfrm>
          <a:prstGeom prst="rect">
            <a:avLst/>
          </a:prstGeom>
          <a:noFill/>
          <a:ln w="9525">
            <a:noFill/>
            <a:miter lim="800000"/>
            <a:headEnd/>
            <a:tailEnd/>
          </a:ln>
        </p:spPr>
        <p:txBody>
          <a:bodyPr wrap="square">
            <a:spAutoFit/>
          </a:bodyPr>
          <a:lstStyle/>
          <a:p>
            <a:r>
              <a:rPr lang="pt-BR" sz="4000" baseline="30000" dirty="0">
                <a:solidFill>
                  <a:srgbClr val="00AEEF"/>
                </a:solidFill>
                <a:latin typeface="+mj-lt"/>
              </a:rPr>
              <a:t>Novo Cenário do Abastecimento Nacional</a:t>
            </a:r>
          </a:p>
        </p:txBody>
      </p:sp>
      <p:sp>
        <p:nvSpPr>
          <p:cNvPr id="5" name="Forma Livre 4"/>
          <p:cNvSpPr/>
          <p:nvPr/>
        </p:nvSpPr>
        <p:spPr>
          <a:xfrm>
            <a:off x="136660" y="1268760"/>
            <a:ext cx="8827828" cy="352389"/>
          </a:xfrm>
          <a:custGeom>
            <a:avLst/>
            <a:gdLst>
              <a:gd name="connsiteX0" fmla="*/ 0 w 1206733"/>
              <a:gd name="connsiteY0" fmla="*/ 79260 h 475549"/>
              <a:gd name="connsiteX1" fmla="*/ 79260 w 1206733"/>
              <a:gd name="connsiteY1" fmla="*/ 0 h 475549"/>
              <a:gd name="connsiteX2" fmla="*/ 1127473 w 1206733"/>
              <a:gd name="connsiteY2" fmla="*/ 0 h 475549"/>
              <a:gd name="connsiteX3" fmla="*/ 1206733 w 1206733"/>
              <a:gd name="connsiteY3" fmla="*/ 79260 h 475549"/>
              <a:gd name="connsiteX4" fmla="*/ 1206733 w 1206733"/>
              <a:gd name="connsiteY4" fmla="*/ 396289 h 475549"/>
              <a:gd name="connsiteX5" fmla="*/ 1127473 w 1206733"/>
              <a:gd name="connsiteY5" fmla="*/ 475549 h 475549"/>
              <a:gd name="connsiteX6" fmla="*/ 79260 w 1206733"/>
              <a:gd name="connsiteY6" fmla="*/ 475549 h 475549"/>
              <a:gd name="connsiteX7" fmla="*/ 0 w 1206733"/>
              <a:gd name="connsiteY7" fmla="*/ 396289 h 475549"/>
              <a:gd name="connsiteX8" fmla="*/ 0 w 1206733"/>
              <a:gd name="connsiteY8" fmla="*/ 79260 h 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733" h="475549">
                <a:moveTo>
                  <a:pt x="0" y="79260"/>
                </a:moveTo>
                <a:cubicBezTo>
                  <a:pt x="0" y="35486"/>
                  <a:pt x="35486" y="0"/>
                  <a:pt x="79260" y="0"/>
                </a:cubicBezTo>
                <a:lnTo>
                  <a:pt x="1127473" y="0"/>
                </a:lnTo>
                <a:cubicBezTo>
                  <a:pt x="1171247" y="0"/>
                  <a:pt x="1206733" y="35486"/>
                  <a:pt x="1206733" y="79260"/>
                </a:cubicBezTo>
                <a:lnTo>
                  <a:pt x="1206733" y="396289"/>
                </a:lnTo>
                <a:cubicBezTo>
                  <a:pt x="1206733" y="440063"/>
                  <a:pt x="1171247" y="475549"/>
                  <a:pt x="1127473" y="475549"/>
                </a:cubicBezTo>
                <a:lnTo>
                  <a:pt x="79260" y="475549"/>
                </a:lnTo>
                <a:cubicBezTo>
                  <a:pt x="35486" y="475549"/>
                  <a:pt x="0" y="440063"/>
                  <a:pt x="0" y="396289"/>
                </a:cubicBezTo>
                <a:lnTo>
                  <a:pt x="0" y="79260"/>
                </a:ln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6554" tIns="49884" rIns="76554" bIns="49884" numCol="1" spcCol="1270" anchor="ctr" anchorCtr="0">
            <a:noAutofit/>
          </a:bodyPr>
          <a:lstStyle/>
          <a:p>
            <a:pPr lvl="0" algn="ctr" defTabSz="622300">
              <a:lnSpc>
                <a:spcPct val="90000"/>
              </a:lnSpc>
              <a:spcBef>
                <a:spcPct val="0"/>
              </a:spcBef>
              <a:spcAft>
                <a:spcPct val="35000"/>
              </a:spcAft>
            </a:pPr>
            <a:r>
              <a:rPr lang="pt-BR" sz="1600" b="1" kern="1200"/>
              <a:t>CNPE</a:t>
            </a:r>
            <a:endParaRPr lang="pt-BR" sz="1600" b="1" kern="1200" dirty="0"/>
          </a:p>
        </p:txBody>
      </p:sp>
      <p:sp>
        <p:nvSpPr>
          <p:cNvPr id="6" name="Forma Livre 5"/>
          <p:cNvSpPr/>
          <p:nvPr/>
        </p:nvSpPr>
        <p:spPr>
          <a:xfrm>
            <a:off x="105710" y="3699932"/>
            <a:ext cx="8872650" cy="331533"/>
          </a:xfrm>
          <a:custGeom>
            <a:avLst/>
            <a:gdLst>
              <a:gd name="connsiteX0" fmla="*/ 0 w 1206733"/>
              <a:gd name="connsiteY0" fmla="*/ 79260 h 475549"/>
              <a:gd name="connsiteX1" fmla="*/ 79260 w 1206733"/>
              <a:gd name="connsiteY1" fmla="*/ 0 h 475549"/>
              <a:gd name="connsiteX2" fmla="*/ 1127473 w 1206733"/>
              <a:gd name="connsiteY2" fmla="*/ 0 h 475549"/>
              <a:gd name="connsiteX3" fmla="*/ 1206733 w 1206733"/>
              <a:gd name="connsiteY3" fmla="*/ 79260 h 475549"/>
              <a:gd name="connsiteX4" fmla="*/ 1206733 w 1206733"/>
              <a:gd name="connsiteY4" fmla="*/ 396289 h 475549"/>
              <a:gd name="connsiteX5" fmla="*/ 1127473 w 1206733"/>
              <a:gd name="connsiteY5" fmla="*/ 475549 h 475549"/>
              <a:gd name="connsiteX6" fmla="*/ 79260 w 1206733"/>
              <a:gd name="connsiteY6" fmla="*/ 475549 h 475549"/>
              <a:gd name="connsiteX7" fmla="*/ 0 w 1206733"/>
              <a:gd name="connsiteY7" fmla="*/ 396289 h 475549"/>
              <a:gd name="connsiteX8" fmla="*/ 0 w 1206733"/>
              <a:gd name="connsiteY8" fmla="*/ 79260 h 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733" h="475549">
                <a:moveTo>
                  <a:pt x="0" y="79260"/>
                </a:moveTo>
                <a:cubicBezTo>
                  <a:pt x="0" y="35486"/>
                  <a:pt x="35486" y="0"/>
                  <a:pt x="79260" y="0"/>
                </a:cubicBezTo>
                <a:lnTo>
                  <a:pt x="1127473" y="0"/>
                </a:lnTo>
                <a:cubicBezTo>
                  <a:pt x="1171247" y="0"/>
                  <a:pt x="1206733" y="35486"/>
                  <a:pt x="1206733" y="79260"/>
                </a:cubicBezTo>
                <a:lnTo>
                  <a:pt x="1206733" y="396289"/>
                </a:lnTo>
                <a:cubicBezTo>
                  <a:pt x="1206733" y="440063"/>
                  <a:pt x="1171247" y="475549"/>
                  <a:pt x="1127473" y="475549"/>
                </a:cubicBezTo>
                <a:lnTo>
                  <a:pt x="79260" y="475549"/>
                </a:lnTo>
                <a:cubicBezTo>
                  <a:pt x="35486" y="475549"/>
                  <a:pt x="0" y="440063"/>
                  <a:pt x="0" y="396289"/>
                </a:cubicBezTo>
                <a:lnTo>
                  <a:pt x="0" y="79260"/>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6554" tIns="49884" rIns="76554" bIns="49884" numCol="1" spcCol="1270" anchor="ctr" anchorCtr="0">
            <a:noAutofit/>
          </a:bodyPr>
          <a:lstStyle/>
          <a:p>
            <a:pPr lvl="0" algn="ctr" defTabSz="622300">
              <a:lnSpc>
                <a:spcPct val="90000"/>
              </a:lnSpc>
              <a:spcBef>
                <a:spcPct val="0"/>
              </a:spcBef>
              <a:spcAft>
                <a:spcPct val="35000"/>
              </a:spcAft>
            </a:pPr>
            <a:r>
              <a:rPr lang="pt-BR" sz="1600" b="1" dirty="0"/>
              <a:t>ANP</a:t>
            </a:r>
            <a:endParaRPr lang="pt-BR" sz="1600" b="1" kern="1200" dirty="0"/>
          </a:p>
        </p:txBody>
      </p:sp>
      <p:sp>
        <p:nvSpPr>
          <p:cNvPr id="7" name="Retângulo 6"/>
          <p:cNvSpPr/>
          <p:nvPr/>
        </p:nvSpPr>
        <p:spPr>
          <a:xfrm>
            <a:off x="72744" y="6482476"/>
            <a:ext cx="4143325"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209462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bwMode="auto">
          <a:xfrm>
            <a:off x="1907704" y="3429000"/>
            <a:ext cx="5288560" cy="6477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2400" baseline="30000" dirty="0">
                <a:solidFill>
                  <a:srgbClr val="00AEEF"/>
                </a:solidFill>
                <a:latin typeface="+mj-lt"/>
                <a:hlinkClick r:id="rId3"/>
              </a:rPr>
              <a:t>www.sindigas.org.br</a:t>
            </a:r>
            <a:endParaRPr lang="en-US" sz="2400" baseline="30000" dirty="0">
              <a:solidFill>
                <a:srgbClr val="00AEEF"/>
              </a:solidFill>
              <a:latin typeface="+mj-lt"/>
            </a:endParaRPr>
          </a:p>
          <a:p>
            <a:pPr algn="ctr" eaLnBrk="1" fontAlgn="auto" hangingPunct="1">
              <a:spcBef>
                <a:spcPts val="0"/>
              </a:spcBef>
              <a:spcAft>
                <a:spcPts val="0"/>
              </a:spcAft>
              <a:defRPr/>
            </a:pPr>
            <a:r>
              <a:rPr lang="en-US" sz="2400" baseline="30000" dirty="0">
                <a:solidFill>
                  <a:srgbClr val="00AEEF"/>
                </a:solidFill>
                <a:latin typeface="+mj-lt"/>
              </a:rPr>
              <a:t>(21) 3078 2850</a:t>
            </a:r>
          </a:p>
        </p:txBody>
      </p:sp>
    </p:spTree>
    <p:extLst>
      <p:ext uri="{BB962C8B-B14F-4D97-AF65-F5344CB8AC3E}">
        <p14:creationId xmlns:p14="http://schemas.microsoft.com/office/powerpoint/2010/main" val="13861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0" y="0"/>
            <a:ext cx="9144000" cy="6861464"/>
          </a:xfrm>
          <a:prstGeom prst="rect">
            <a:avLst/>
          </a:prstGeom>
          <a:gradFill>
            <a:gsLst>
              <a:gs pos="0">
                <a:srgbClr val="002060">
                  <a:alpha val="57000"/>
                </a:srgbClr>
              </a:gs>
              <a:gs pos="100000">
                <a:srgbClr val="0075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p:cNvSpPr/>
          <p:nvPr/>
        </p:nvSpPr>
        <p:spPr>
          <a:xfrm rot="21144417">
            <a:off x="-2833688" y="5151438"/>
            <a:ext cx="14811376" cy="5157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TextBox 4"/>
          <p:cNvSpPr txBox="1">
            <a:spLocks noChangeArrowheads="1"/>
          </p:cNvSpPr>
          <p:nvPr/>
        </p:nvSpPr>
        <p:spPr bwMode="auto">
          <a:xfrm>
            <a:off x="3995738" y="725488"/>
            <a:ext cx="4386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3600" b="1" baseline="30000">
                <a:solidFill>
                  <a:schemeClr val="bg1"/>
                </a:solidFill>
                <a:latin typeface="Helvetica" charset="0"/>
                <a:ea typeface="Open Sans" charset="0"/>
                <a:cs typeface="Helvetica" charset="0"/>
              </a:rPr>
              <a:t>Observância às </a:t>
            </a:r>
          </a:p>
          <a:p>
            <a:pPr eaLnBrk="1" hangingPunct="1"/>
            <a:r>
              <a:rPr lang="pt-BR" altLang="pt-BR" sz="3600" b="1" baseline="30000">
                <a:solidFill>
                  <a:schemeClr val="bg1"/>
                </a:solidFill>
                <a:latin typeface="Helvetica" charset="0"/>
                <a:ea typeface="Open Sans" charset="0"/>
                <a:cs typeface="Helvetica" charset="0"/>
              </a:rPr>
              <a:t>normais concorrenciais</a:t>
            </a:r>
          </a:p>
        </p:txBody>
      </p:sp>
      <p:sp>
        <p:nvSpPr>
          <p:cNvPr id="10" name="Elipse 8"/>
          <p:cNvSpPr/>
          <p:nvPr/>
        </p:nvSpPr>
        <p:spPr>
          <a:xfrm rot="21144417">
            <a:off x="-458788" y="-227013"/>
            <a:ext cx="15093951" cy="9758363"/>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CaixaDeTexto 10"/>
          <p:cNvSpPr txBox="1">
            <a:spLocks noChangeArrowheads="1"/>
          </p:cNvSpPr>
          <p:nvPr/>
        </p:nvSpPr>
        <p:spPr bwMode="auto">
          <a:xfrm>
            <a:off x="3995738" y="1416050"/>
            <a:ext cx="43862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Todas as atividades desenvolvidas no âmbito do Sindigás obedecem às normas previstas no seu MANUAL DE OBEDIÊNCIA ÀS NORMAS DE DEFESA DA CONCORRÊNCIA (Manual do Sindigás), que foi criado em 2008 e sofreu aprimoramentos, aprovados pela Diretoria Executiva do Sindigás, em 16.09.2010, e atualizado em outubro de 2013. </a:t>
            </a:r>
          </a:p>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O Manual do Sindigás dita as melhores práticas direcionadas ao cumprimento da legislação de defesa da concorrência, a serem observadas pelos profissionais envolvidos com a entidade, os quais têm conhecimento do seu inteiro teor. </a:t>
            </a:r>
          </a:p>
          <a:p>
            <a:pPr eaLnBrk="1" hangingPunct="1">
              <a:lnSpc>
                <a:spcPct val="110000"/>
              </a:lnSpc>
              <a:spcAft>
                <a:spcPts val="600"/>
              </a:spcAft>
            </a:pPr>
            <a:r>
              <a:rPr lang="pt-BR" altLang="pt-BR" sz="1100">
                <a:solidFill>
                  <a:schemeClr val="bg1"/>
                </a:solidFill>
                <a:latin typeface="Helvetica" charset="0"/>
                <a:ea typeface="Open Sans Light" charset="0"/>
                <a:cs typeface="Helvetica" charset="0"/>
              </a:rPr>
              <a:t>O Sindigás dispõe de um </a:t>
            </a:r>
            <a:r>
              <a:rPr lang="ja-JP" altLang="pt-BR" sz="1100">
                <a:solidFill>
                  <a:schemeClr val="bg1"/>
                </a:solidFill>
                <a:latin typeface="Helvetica" charset="0"/>
                <a:ea typeface="MS PGothic" charset="-128"/>
                <a:cs typeface="Helvetica" charset="0"/>
              </a:rPr>
              <a:t>“</a:t>
            </a:r>
            <a:r>
              <a:rPr lang="pt-BR" altLang="pt-BR" sz="1100">
                <a:solidFill>
                  <a:schemeClr val="bg1"/>
                </a:solidFill>
                <a:latin typeface="Helvetica" charset="0"/>
                <a:ea typeface="Open Sans Light" charset="0"/>
                <a:cs typeface="Helvetica" charset="0"/>
              </a:rPr>
              <a:t>compliance officer</a:t>
            </a:r>
            <a:r>
              <a:rPr lang="ja-JP" altLang="pt-BR" sz="1100">
                <a:solidFill>
                  <a:schemeClr val="bg1"/>
                </a:solidFill>
                <a:latin typeface="Helvetica" charset="0"/>
                <a:ea typeface="MS PGothic" charset="-128"/>
                <a:cs typeface="Helvetica" charset="0"/>
              </a:rPr>
              <a:t>”</a:t>
            </a:r>
            <a:r>
              <a:rPr lang="pt-BR" altLang="pt-BR" sz="1100">
                <a:solidFill>
                  <a:schemeClr val="bg1"/>
                </a:solidFill>
                <a:latin typeface="Helvetica" charset="0"/>
                <a:ea typeface="Open Sans Light" charset="0"/>
                <a:cs typeface="Helvetica" charset="0"/>
              </a:rPr>
              <a:t>, seu Advogado interno, que tem a função de fiscalizar de forma sistemática todas as atividades desenvolvidas no âmbito da entidade, no tocante ao cumprimento das normas previstas no Manual do Sindigás, assim como aplicar as medidas previstas no PROGRAMA DE PREVENÇÃO DE INFRAÇÕES, documento também aprovado por suas associadas, e parte integrante do Manual do Sindigás.</a:t>
            </a: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57338"/>
            <a:ext cx="4219575" cy="5030787"/>
          </a:xfrm>
          <a:prstGeom prst="rect">
            <a:avLst/>
          </a:prstGeom>
          <a:noFill/>
          <a:ln>
            <a:noFill/>
          </a:ln>
          <a:effectLst>
            <a:outerShdw blurRad="609600" dist="3429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332538"/>
            <a:ext cx="952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92973"/>
            <a:ext cx="9036496" cy="502702"/>
          </a:xfrm>
          <a:prstGeom prst="rect">
            <a:avLst/>
          </a:prstGeom>
          <a:noFill/>
          <a:ln w="9525">
            <a:noFill/>
            <a:miter lim="800000"/>
            <a:headEnd/>
            <a:tailEnd/>
          </a:ln>
        </p:spPr>
        <p:txBody>
          <a:bodyPr wrap="square">
            <a:spAutoFit/>
          </a:bodyPr>
          <a:lstStyle>
            <a:defPPr>
              <a:defRPr lang="pt-BR"/>
            </a:defPPr>
            <a:lvl1pPr>
              <a:defRPr sz="4000" baseline="30000">
                <a:solidFill>
                  <a:srgbClr val="00AEEF"/>
                </a:solidFill>
                <a:latin typeface="+mj-lt"/>
              </a:defRPr>
            </a:lvl1pPr>
          </a:lstStyle>
          <a:p>
            <a:r>
              <a:rPr lang="pt-BR" dirty="0"/>
              <a:t>INFRAESTRUTURA: Desafios para o abastecimento </a:t>
            </a:r>
          </a:p>
        </p:txBody>
      </p:sp>
      <p:grpSp>
        <p:nvGrpSpPr>
          <p:cNvPr id="11" name="Agrupar 1"/>
          <p:cNvGrpSpPr>
            <a:grpSpLocks/>
          </p:cNvGrpSpPr>
          <p:nvPr/>
        </p:nvGrpSpPr>
        <p:grpSpPr bwMode="auto">
          <a:xfrm>
            <a:off x="611188" y="1398588"/>
            <a:ext cx="6894512" cy="661987"/>
            <a:chOff x="611560" y="1398911"/>
            <a:chExt cx="6893843" cy="661937"/>
          </a:xfrm>
        </p:grpSpPr>
        <p:pic>
          <p:nvPicPr>
            <p:cNvPr id="12" name="Picture 3" descr="amazongasp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73693"/>
              <a:ext cx="820604"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logo final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300" y="1530308"/>
              <a:ext cx="824734" cy="39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Logo Fo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9271" y="1518738"/>
              <a:ext cx="861922" cy="42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0" descr="logo S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9171" y="1633193"/>
              <a:ext cx="899937" cy="19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141" y="1565015"/>
              <a:ext cx="861923" cy="32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m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216" y="1398911"/>
              <a:ext cx="989187" cy="6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Imagem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75" y="2308225"/>
            <a:ext cx="3970338"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ângulo 19"/>
          <p:cNvSpPr>
            <a:spLocks noChangeArrowheads="1"/>
          </p:cNvSpPr>
          <p:nvPr/>
        </p:nvSpPr>
        <p:spPr bwMode="auto">
          <a:xfrm>
            <a:off x="6978650" y="4797152"/>
            <a:ext cx="1914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600" b="1" dirty="0">
                <a:solidFill>
                  <a:srgbClr val="0075BF"/>
                </a:solidFill>
                <a:latin typeface="Helvetica" charset="0"/>
                <a:ea typeface="Helvetica" charset="0"/>
                <a:cs typeface="Helvetica" charset="0"/>
              </a:rPr>
              <a:t>Gargalos </a:t>
            </a:r>
            <a:r>
              <a:rPr lang="pt-BR" altLang="pt-BR" sz="1600" b="1" dirty="0" err="1">
                <a:solidFill>
                  <a:srgbClr val="0075BF"/>
                </a:solidFill>
                <a:latin typeface="Helvetica" charset="0"/>
                <a:ea typeface="Helvetica" charset="0"/>
                <a:cs typeface="Helvetica" charset="0"/>
              </a:rPr>
              <a:t>s</a:t>
            </a:r>
            <a:r>
              <a:rPr lang="en-US" altLang="pt-BR" sz="1600" b="1" dirty="0" err="1">
                <a:solidFill>
                  <a:srgbClr val="0075BF"/>
                </a:solidFill>
                <a:latin typeface="Helvetica" charset="0"/>
                <a:ea typeface="Helvetica" charset="0"/>
                <a:cs typeface="Helvetica" charset="0"/>
              </a:rPr>
              <a:t>ão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Regionais</a:t>
            </a:r>
            <a:endParaRPr lang="pt-BR" altLang="pt-BR" sz="1200" dirty="0">
              <a:solidFill>
                <a:srgbClr val="0075BF"/>
              </a:solidFill>
              <a:latin typeface="Helvetica" charset="0"/>
              <a:ea typeface="Helvetica" charset="0"/>
              <a:cs typeface="Helvetica" charset="0"/>
            </a:endParaRPr>
          </a:p>
        </p:txBody>
      </p:sp>
      <p:sp>
        <p:nvSpPr>
          <p:cNvPr id="21" name="Retângulo 20"/>
          <p:cNvSpPr>
            <a:spLocks noChangeArrowheads="1"/>
          </p:cNvSpPr>
          <p:nvPr/>
        </p:nvSpPr>
        <p:spPr bwMode="auto">
          <a:xfrm>
            <a:off x="6978650" y="3471863"/>
            <a:ext cx="1985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spcAft>
                <a:spcPct val="35000"/>
              </a:spcAft>
            </a:pPr>
            <a:r>
              <a:rPr lang="pt-BR" altLang="pt-BR" sz="1600" b="1" dirty="0">
                <a:solidFill>
                  <a:srgbClr val="0075BF"/>
                </a:solidFill>
                <a:latin typeface="Helvetica" charset="0"/>
                <a:ea typeface="Helvetica" charset="0"/>
                <a:cs typeface="Helvetica" charset="0"/>
              </a:rPr>
              <a:t>Nordeste ser</a:t>
            </a:r>
            <a:r>
              <a:rPr lang="en-US" altLang="pt-BR" sz="1600" b="1" dirty="0" err="1">
                <a:solidFill>
                  <a:srgbClr val="0075BF"/>
                </a:solidFill>
                <a:latin typeface="Helvetica" charset="0"/>
                <a:ea typeface="Helvetica" charset="0"/>
                <a:cs typeface="Helvetica" charset="0"/>
              </a:rPr>
              <a:t>á</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importador</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ou</a:t>
            </a:r>
            <a:r>
              <a:rPr lang="en-US" altLang="pt-BR" sz="1600" b="1" dirty="0">
                <a:solidFill>
                  <a:srgbClr val="0075BF"/>
                </a:solidFill>
                <a:latin typeface="Helvetica" charset="0"/>
                <a:ea typeface="Helvetica" charset="0"/>
                <a:cs typeface="Helvetica" charset="0"/>
              </a:rPr>
              <a:t> de </a:t>
            </a:r>
            <a:r>
              <a:rPr lang="en-US" altLang="pt-BR" sz="1600" b="1" dirty="0" err="1">
                <a:solidFill>
                  <a:srgbClr val="0075BF"/>
                </a:solidFill>
                <a:latin typeface="Helvetica" charset="0"/>
                <a:ea typeface="Helvetica" charset="0"/>
                <a:cs typeface="Helvetica" charset="0"/>
              </a:rPr>
              <a:t>produto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externo</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ou</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nacional</a:t>
            </a:r>
            <a:endParaRPr lang="pt-BR" altLang="pt-BR" sz="1600" b="1" dirty="0">
              <a:solidFill>
                <a:srgbClr val="0075BF"/>
              </a:solidFill>
              <a:latin typeface="Helvetica" charset="0"/>
              <a:ea typeface="Helvetica" charset="0"/>
              <a:cs typeface="Helvetica" charset="0"/>
            </a:endParaRPr>
          </a:p>
        </p:txBody>
      </p:sp>
      <p:sp>
        <p:nvSpPr>
          <p:cNvPr id="22" name="CaixaDeTexto 21"/>
          <p:cNvSpPr txBox="1">
            <a:spLocks noChangeArrowheads="1"/>
          </p:cNvSpPr>
          <p:nvPr/>
        </p:nvSpPr>
        <p:spPr bwMode="auto">
          <a:xfrm>
            <a:off x="4572000" y="2492375"/>
            <a:ext cx="2808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a:solidFill>
                  <a:srgbClr val="0075BF"/>
                </a:solidFill>
                <a:latin typeface="Helvetica" charset="0"/>
                <a:ea typeface="Helvetica" charset="0"/>
                <a:cs typeface="Helvetica" charset="0"/>
              </a:rPr>
              <a:t>Ofertas e demandas devem </a:t>
            </a:r>
            <a:r>
              <a:rPr lang="pt-BR" altLang="pt-BR" sz="1600" b="1">
                <a:solidFill>
                  <a:srgbClr val="0075BF"/>
                </a:solidFill>
                <a:latin typeface="Helvetica" charset="0"/>
                <a:ea typeface="Helvetica" charset="0"/>
                <a:cs typeface="Helvetica" charset="0"/>
              </a:rPr>
              <a:t>ser revisitadas</a:t>
            </a:r>
            <a:endParaRPr lang="pt-BR" altLang="pt-BR" sz="1600" dirty="0">
              <a:solidFill>
                <a:srgbClr val="0075BF"/>
              </a:solidFill>
              <a:latin typeface="Helvetica" charset="0"/>
              <a:ea typeface="Helvetica" charset="0"/>
              <a:cs typeface="Helvetica" charset="0"/>
            </a:endParaRPr>
          </a:p>
        </p:txBody>
      </p:sp>
      <p:sp>
        <p:nvSpPr>
          <p:cNvPr id="23" name="Retângulo 22"/>
          <p:cNvSpPr>
            <a:spLocks noChangeArrowheads="1"/>
          </p:cNvSpPr>
          <p:nvPr/>
        </p:nvSpPr>
        <p:spPr bwMode="auto">
          <a:xfrm>
            <a:off x="4572000" y="3395663"/>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a:solidFill>
                  <a:srgbClr val="0075BF"/>
                </a:solidFill>
                <a:latin typeface="Helvetica" charset="0"/>
                <a:ea typeface="Helvetica" charset="0"/>
                <a:cs typeface="Helvetica" charset="0"/>
              </a:rPr>
              <a:t>Ado</a:t>
            </a:r>
            <a:r>
              <a:rPr lang="en-US" altLang="pt-BR" sz="1600" b="1" dirty="0" err="1">
                <a:solidFill>
                  <a:srgbClr val="0075BF"/>
                </a:solidFill>
                <a:latin typeface="Helvetica" charset="0"/>
                <a:ea typeface="Helvetica" charset="0"/>
                <a:cs typeface="Helvetica" charset="0"/>
              </a:rPr>
              <a:t>ção</a:t>
            </a:r>
            <a:r>
              <a:rPr lang="en-US" altLang="pt-BR" sz="1600" b="1" dirty="0">
                <a:solidFill>
                  <a:srgbClr val="0075BF"/>
                </a:solidFill>
                <a:latin typeface="Helvetica" charset="0"/>
                <a:ea typeface="Helvetica" charset="0"/>
                <a:cs typeface="Helvetica" charset="0"/>
              </a:rPr>
              <a:t> de </a:t>
            </a:r>
            <a:r>
              <a:rPr lang="en-US" altLang="pt-BR" sz="1600" b="1" dirty="0" err="1">
                <a:solidFill>
                  <a:srgbClr val="0075BF"/>
                </a:solidFill>
                <a:latin typeface="Helvetica" charset="0"/>
                <a:ea typeface="Helvetica" charset="0"/>
                <a:cs typeface="Helvetica" charset="0"/>
              </a:rPr>
              <a:t>uma</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modelagem</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única</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é</a:t>
            </a:r>
            <a:r>
              <a:rPr lang="en-US" altLang="pt-BR" sz="1600" b="1" dirty="0">
                <a:solidFill>
                  <a:srgbClr val="0075BF"/>
                </a:solidFill>
                <a:latin typeface="Helvetica" charset="0"/>
                <a:ea typeface="Helvetica" charset="0"/>
                <a:cs typeface="Helvetica" charset="0"/>
              </a:rPr>
              <a:t> </a:t>
            </a:r>
            <a:r>
              <a:rPr lang="en-US" altLang="pt-BR" sz="1600" b="1" dirty="0" err="1">
                <a:solidFill>
                  <a:srgbClr val="0075BF"/>
                </a:solidFill>
                <a:latin typeface="Helvetica" charset="0"/>
                <a:ea typeface="Helvetica" charset="0"/>
                <a:cs typeface="Helvetica" charset="0"/>
              </a:rPr>
              <a:t>desejável</a:t>
            </a:r>
            <a:endParaRPr lang="pt-BR" altLang="pt-BR" sz="1200" dirty="0">
              <a:solidFill>
                <a:srgbClr val="0075BF"/>
              </a:solidFill>
              <a:latin typeface="Helvetica" charset="0"/>
              <a:ea typeface="Helvetica" charset="0"/>
              <a:cs typeface="Helvetica" charset="0"/>
            </a:endParaRPr>
          </a:p>
        </p:txBody>
      </p:sp>
      <p:sp>
        <p:nvSpPr>
          <p:cNvPr id="24" name="Retângulo 23"/>
          <p:cNvSpPr>
            <a:spLocks noChangeArrowheads="1"/>
          </p:cNvSpPr>
          <p:nvPr/>
        </p:nvSpPr>
        <p:spPr bwMode="auto">
          <a:xfrm>
            <a:off x="4572000" y="4448175"/>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err="1">
                <a:solidFill>
                  <a:srgbClr val="0075BF"/>
                </a:solidFill>
                <a:latin typeface="Helvetica" charset="0"/>
                <a:ea typeface="Times New Roman" charset="0"/>
                <a:cs typeface="Helvetica" charset="0"/>
              </a:rPr>
              <a:t>Cen</a:t>
            </a:r>
            <a:r>
              <a:rPr lang="en-US" altLang="pt-BR" sz="1600" b="1" dirty="0" err="1">
                <a:solidFill>
                  <a:srgbClr val="0075BF"/>
                </a:solidFill>
                <a:latin typeface="Helvetica" charset="0"/>
                <a:ea typeface="Times New Roman" charset="0"/>
                <a:cs typeface="Helvetica" charset="0"/>
              </a:rPr>
              <a:t>ários</a:t>
            </a:r>
            <a:r>
              <a:rPr lang="en-US" altLang="pt-BR" sz="1600" b="1" dirty="0">
                <a:solidFill>
                  <a:srgbClr val="0075BF"/>
                </a:solidFill>
                <a:latin typeface="Helvetica" charset="0"/>
                <a:ea typeface="Times New Roman" charset="0"/>
                <a:cs typeface="Helvetica" charset="0"/>
              </a:rPr>
              <a:t> </a:t>
            </a:r>
            <a:r>
              <a:rPr lang="en-US" altLang="pt-BR" sz="1600" b="1" dirty="0" err="1">
                <a:solidFill>
                  <a:srgbClr val="0075BF"/>
                </a:solidFill>
                <a:latin typeface="Helvetica" charset="0"/>
                <a:ea typeface="Times New Roman" charset="0"/>
                <a:cs typeface="Helvetica" charset="0"/>
              </a:rPr>
              <a:t>diversos</a:t>
            </a:r>
            <a:r>
              <a:rPr lang="en-US" altLang="pt-BR" sz="1600" b="1" dirty="0">
                <a:solidFill>
                  <a:srgbClr val="0075BF"/>
                </a:solidFill>
                <a:latin typeface="Helvetica" charset="0"/>
                <a:ea typeface="Times New Roman" charset="0"/>
                <a:cs typeface="Helvetica" charset="0"/>
              </a:rPr>
              <a:t> e com </a:t>
            </a:r>
            <a:r>
              <a:rPr lang="en-US" altLang="pt-BR" sz="1600" b="1" dirty="0" err="1">
                <a:solidFill>
                  <a:srgbClr val="0075BF"/>
                </a:solidFill>
                <a:latin typeface="Helvetica" charset="0"/>
                <a:ea typeface="Times New Roman" charset="0"/>
                <a:cs typeface="Helvetica" charset="0"/>
              </a:rPr>
              <a:t>drásticas</a:t>
            </a:r>
            <a:r>
              <a:rPr lang="en-US" altLang="pt-BR" sz="1600" b="1" dirty="0">
                <a:solidFill>
                  <a:srgbClr val="0075BF"/>
                </a:solidFill>
                <a:latin typeface="Helvetica" charset="0"/>
                <a:ea typeface="Times New Roman" charset="0"/>
                <a:cs typeface="Helvetica" charset="0"/>
              </a:rPr>
              <a:t> </a:t>
            </a:r>
            <a:r>
              <a:rPr lang="en-US" altLang="pt-BR" sz="1600" b="1" dirty="0" err="1">
                <a:solidFill>
                  <a:srgbClr val="0075BF"/>
                </a:solidFill>
                <a:latin typeface="Helvetica" charset="0"/>
                <a:ea typeface="Times New Roman" charset="0"/>
                <a:cs typeface="Helvetica" charset="0"/>
              </a:rPr>
              <a:t>mudanças</a:t>
            </a:r>
            <a:endParaRPr lang="pt-BR" altLang="pt-BR" sz="1200" dirty="0">
              <a:solidFill>
                <a:srgbClr val="0075BF"/>
              </a:solidFill>
              <a:latin typeface="Helvetica" charset="0"/>
              <a:ea typeface="Times New Roman" charset="0"/>
              <a:cs typeface="Helvetica" charset="0"/>
            </a:endParaRPr>
          </a:p>
        </p:txBody>
      </p:sp>
      <p:sp>
        <p:nvSpPr>
          <p:cNvPr id="25" name="Retângulo 24"/>
          <p:cNvSpPr>
            <a:spLocks noChangeArrowheads="1"/>
          </p:cNvSpPr>
          <p:nvPr/>
        </p:nvSpPr>
        <p:spPr bwMode="auto">
          <a:xfrm>
            <a:off x="4572000" y="5476875"/>
            <a:ext cx="223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eaLnBrk="1" hangingPunct="1"/>
            <a:r>
              <a:rPr lang="pt-BR" altLang="pt-BR" sz="1600" b="1" dirty="0">
                <a:solidFill>
                  <a:srgbClr val="0075BF"/>
                </a:solidFill>
                <a:latin typeface="Helvetica" charset="0"/>
                <a:ea typeface="MS PGothic" charset="-128"/>
                <a:cs typeface="Helvetica" charset="0"/>
              </a:rPr>
              <a:t>Projetamos mais importa</a:t>
            </a:r>
            <a:r>
              <a:rPr lang="en-US" altLang="pt-BR" sz="1600" b="1" dirty="0" err="1">
                <a:solidFill>
                  <a:srgbClr val="0075BF"/>
                </a:solidFill>
                <a:latin typeface="Helvetica" charset="0"/>
                <a:ea typeface="MS PGothic" charset="-128"/>
                <a:cs typeface="Helvetica" charset="0"/>
              </a:rPr>
              <a:t>ções</a:t>
            </a:r>
            <a:r>
              <a:rPr lang="en-US" altLang="pt-BR" sz="1600" b="1" dirty="0">
                <a:solidFill>
                  <a:srgbClr val="0075BF"/>
                </a:solidFill>
                <a:latin typeface="Helvetica" charset="0"/>
                <a:ea typeface="MS PGothic" charset="-128"/>
                <a:cs typeface="Helvetica" charset="0"/>
              </a:rPr>
              <a:t> para 2025</a:t>
            </a:r>
            <a:endParaRPr lang="pt-BR" altLang="pt-BR" sz="1200" dirty="0">
              <a:solidFill>
                <a:srgbClr val="0075BF"/>
              </a:solidFill>
              <a:latin typeface="Helvetica" charset="0"/>
              <a:ea typeface="MS PGothic" charset="-128"/>
              <a:cs typeface="Helvetica" charset="0"/>
            </a:endParaRPr>
          </a:p>
        </p:txBody>
      </p:sp>
      <p:cxnSp>
        <p:nvCxnSpPr>
          <p:cNvPr id="26" name="Conector reto 24"/>
          <p:cNvCxnSpPr/>
          <p:nvPr/>
        </p:nvCxnSpPr>
        <p:spPr>
          <a:xfrm flipH="1">
            <a:off x="4572000" y="2584450"/>
            <a:ext cx="20638" cy="408491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to 25"/>
          <p:cNvCxnSpPr/>
          <p:nvPr/>
        </p:nvCxnSpPr>
        <p:spPr>
          <a:xfrm>
            <a:off x="6978650" y="3573463"/>
            <a:ext cx="0" cy="3095897"/>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68635" y="6382489"/>
            <a:ext cx="2775173" cy="430887"/>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750"/>
                                        <p:tgtEl>
                                          <p:spTgt spid="18"/>
                                        </p:tgtEl>
                                      </p:cBhvr>
                                    </p:animEffect>
                                    <p:anim calcmode="lin" valueType="num">
                                      <p:cBhvr>
                                        <p:cTn id="11" dur="3750" fill="hold"/>
                                        <p:tgtEl>
                                          <p:spTgt spid="18"/>
                                        </p:tgtEl>
                                        <p:attrNameLst>
                                          <p:attrName>ppt_x</p:attrName>
                                        </p:attrNameLst>
                                      </p:cBhvr>
                                      <p:tavLst>
                                        <p:tav tm="0">
                                          <p:val>
                                            <p:strVal val="#ppt_x"/>
                                          </p:val>
                                        </p:tav>
                                        <p:tav tm="100000">
                                          <p:val>
                                            <p:strVal val="#ppt_x"/>
                                          </p:val>
                                        </p:tav>
                                      </p:tavLst>
                                    </p:anim>
                                    <p:anim calcmode="lin" valueType="num">
                                      <p:cBhvr>
                                        <p:cTn id="12" dur="3750" fill="hold"/>
                                        <p:tgtEl>
                                          <p:spTgt spid="18"/>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20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5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3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40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88" y="308511"/>
            <a:ext cx="7886700" cy="502702"/>
          </a:xfrm>
          <a:noFill/>
          <a:ln w="9525">
            <a:noFill/>
            <a:miter lim="800000"/>
            <a:headEnd/>
            <a:tailEnd/>
          </a:ln>
        </p:spPr>
        <p:txBody>
          <a:bodyPr wrap="square">
            <a:spAutoFit/>
          </a:bodyPr>
          <a:lstStyle/>
          <a:p>
            <a:pPr eaLnBrk="0" hangingPunct="0"/>
            <a:r>
              <a:rPr lang="pt-BR" altLang="x-none" sz="4000" baseline="30000" dirty="0">
                <a:solidFill>
                  <a:srgbClr val="00AEEF"/>
                </a:solidFill>
                <a:latin typeface="+mj-lt"/>
                <a:ea typeface="+mn-ea"/>
                <a:cs typeface="+mn-cs"/>
              </a:rPr>
              <a:t>Projeções de Demanda e Oferta</a:t>
            </a:r>
          </a:p>
        </p:txBody>
      </p:sp>
      <p:sp>
        <p:nvSpPr>
          <p:cNvPr id="81" name="Retângulo 80"/>
          <p:cNvSpPr>
            <a:spLocks noChangeArrowheads="1"/>
          </p:cNvSpPr>
          <p:nvPr/>
        </p:nvSpPr>
        <p:spPr bwMode="auto">
          <a:xfrm>
            <a:off x="536575" y="1341438"/>
            <a:ext cx="6483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nSpc>
                <a:spcPct val="130000"/>
              </a:lnSpc>
            </a:pPr>
            <a:r>
              <a:rPr lang="pt-BR" altLang="pt-BR" sz="1400">
                <a:latin typeface="Helvetica" charset="0"/>
                <a:ea typeface="Helvetica" charset="0"/>
                <a:cs typeface="Helvetica" charset="0"/>
              </a:rPr>
              <a:t>Cenários de evolução da oferta de GLP no Brasil </a:t>
            </a:r>
            <a:r>
              <a:rPr lang="pt-BR" altLang="pt-BR" sz="1200">
                <a:latin typeface="Helvetica" charset="0"/>
                <a:ea typeface="Helvetica" charset="0"/>
                <a:cs typeface="Helvetica" charset="0"/>
              </a:rPr>
              <a:t>(milhões de toneladas)</a:t>
            </a:r>
          </a:p>
        </p:txBody>
      </p:sp>
      <p:grpSp>
        <p:nvGrpSpPr>
          <p:cNvPr id="13" name="Agrupar 12"/>
          <p:cNvGrpSpPr>
            <a:grpSpLocks/>
          </p:cNvGrpSpPr>
          <p:nvPr/>
        </p:nvGrpSpPr>
        <p:grpSpPr bwMode="auto">
          <a:xfrm>
            <a:off x="638175" y="1722438"/>
            <a:ext cx="1101725" cy="276225"/>
            <a:chOff x="638684" y="1865782"/>
            <a:chExt cx="1101862" cy="276999"/>
          </a:xfrm>
        </p:grpSpPr>
        <p:sp>
          <p:nvSpPr>
            <p:cNvPr id="16420" name="CaixaDeTexto 82"/>
            <p:cNvSpPr txBox="1">
              <a:spLocks noChangeArrowheads="1"/>
            </p:cNvSpPr>
            <p:nvPr/>
          </p:nvSpPr>
          <p:spPr bwMode="auto">
            <a:xfrm>
              <a:off x="788041" y="1865782"/>
              <a:ext cx="9525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200">
                  <a:latin typeface="Helvetica" charset="0"/>
                  <a:ea typeface="Helvetica" charset="0"/>
                  <a:cs typeface="Helvetica" charset="0"/>
                </a:rPr>
                <a:t>Importação</a:t>
              </a:r>
            </a:p>
          </p:txBody>
        </p:sp>
        <p:sp>
          <p:nvSpPr>
            <p:cNvPr id="85" name="Elipse 84"/>
            <p:cNvSpPr/>
            <p:nvPr/>
          </p:nvSpPr>
          <p:spPr>
            <a:xfrm>
              <a:off x="638684" y="1915132"/>
              <a:ext cx="173060" cy="173523"/>
            </a:xfrm>
            <a:prstGeom prst="ellipse">
              <a:avLst/>
            </a:prstGeom>
            <a:solidFill>
              <a:srgbClr val="7ADB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grpSp>
      <p:grpSp>
        <p:nvGrpSpPr>
          <p:cNvPr id="12" name="Agrupar 11"/>
          <p:cNvGrpSpPr>
            <a:grpSpLocks/>
          </p:cNvGrpSpPr>
          <p:nvPr/>
        </p:nvGrpSpPr>
        <p:grpSpPr bwMode="auto">
          <a:xfrm>
            <a:off x="638175" y="2073275"/>
            <a:ext cx="1630363" cy="277813"/>
            <a:chOff x="2054734" y="1863500"/>
            <a:chExt cx="1629956" cy="276999"/>
          </a:xfrm>
        </p:grpSpPr>
        <p:sp>
          <p:nvSpPr>
            <p:cNvPr id="16418" name="CaixaDeTexto 81"/>
            <p:cNvSpPr txBox="1">
              <a:spLocks noChangeArrowheads="1"/>
            </p:cNvSpPr>
            <p:nvPr/>
          </p:nvSpPr>
          <p:spPr bwMode="auto">
            <a:xfrm>
              <a:off x="2206400" y="1863500"/>
              <a:ext cx="14782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200">
                  <a:latin typeface="Helvetica" charset="0"/>
                  <a:ea typeface="Helvetica" charset="0"/>
                  <a:cs typeface="Helvetica" charset="0"/>
                </a:rPr>
                <a:t>Produção Nacional</a:t>
              </a:r>
            </a:p>
          </p:txBody>
        </p:sp>
        <p:sp>
          <p:nvSpPr>
            <p:cNvPr id="86" name="Elipse 85"/>
            <p:cNvSpPr/>
            <p:nvPr/>
          </p:nvSpPr>
          <p:spPr>
            <a:xfrm>
              <a:off x="2054734" y="1915735"/>
              <a:ext cx="172995" cy="172530"/>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grpSp>
      <p:sp>
        <p:nvSpPr>
          <p:cNvPr id="6" name="Retângulo 5"/>
          <p:cNvSpPr/>
          <p:nvPr/>
        </p:nvSpPr>
        <p:spPr>
          <a:xfrm>
            <a:off x="611188" y="4927600"/>
            <a:ext cx="7921625" cy="1323975"/>
          </a:xfrm>
          <a:prstGeom prst="rect">
            <a:avLst/>
          </a:prstGeom>
          <a:solidFill>
            <a:srgbClr val="D3F3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98" name="CaixaDeTexto 97"/>
          <p:cNvSpPr txBox="1">
            <a:spLocks noChangeArrowheads="1"/>
          </p:cNvSpPr>
          <p:nvPr/>
        </p:nvSpPr>
        <p:spPr bwMode="auto">
          <a:xfrm>
            <a:off x="812800" y="5084763"/>
            <a:ext cx="311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100">
                <a:solidFill>
                  <a:srgbClr val="0075BF"/>
                </a:solidFill>
                <a:latin typeface="Helvetica" charset="0"/>
                <a:ea typeface="Helvetica" charset="0"/>
                <a:cs typeface="Helvetica" charset="0"/>
              </a:rPr>
              <a:t>Cenário Base</a:t>
            </a:r>
          </a:p>
        </p:txBody>
      </p:sp>
      <p:sp>
        <p:nvSpPr>
          <p:cNvPr id="107" name="CaixaDeTexto 106"/>
          <p:cNvSpPr txBox="1">
            <a:spLocks noChangeArrowheads="1"/>
          </p:cNvSpPr>
          <p:nvPr/>
        </p:nvSpPr>
        <p:spPr bwMode="auto">
          <a:xfrm>
            <a:off x="812800" y="5324475"/>
            <a:ext cx="35004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Aft>
                <a:spcPts val="800"/>
              </a:spcAft>
            </a:pPr>
            <a:r>
              <a:rPr lang="pt-BR" altLang="pt-BR" sz="900" b="1">
                <a:latin typeface="Helvetica" charset="0"/>
                <a:ea typeface="Helvetica" charset="0"/>
                <a:cs typeface="Helvetica" charset="0"/>
              </a:rPr>
              <a:t>Demanda: </a:t>
            </a:r>
            <a:r>
              <a:rPr lang="pt-BR" altLang="pt-BR" sz="900">
                <a:latin typeface="Helvetica" charset="0"/>
                <a:ea typeface="Helvetica" charset="0"/>
                <a:cs typeface="Helvetica" charset="0"/>
              </a:rPr>
              <a:t>crescimento populacional e industrial conservador (cenário base)</a:t>
            </a:r>
          </a:p>
          <a:p>
            <a:pPr>
              <a:spcAft>
                <a:spcPts val="800"/>
              </a:spcAft>
            </a:pPr>
            <a:r>
              <a:rPr lang="pt-BR" altLang="pt-BR" sz="900" b="1">
                <a:latin typeface="Helvetica" charset="0"/>
                <a:ea typeface="Helvetica" charset="0"/>
                <a:cs typeface="Helvetica" charset="0"/>
              </a:rPr>
              <a:t>Oferta: </a:t>
            </a:r>
            <a:r>
              <a:rPr lang="pt-BR" altLang="pt-BR" sz="900">
                <a:latin typeface="Helvetica" charset="0"/>
                <a:ea typeface="Helvetica" charset="0"/>
                <a:cs typeface="Helvetica" charset="0"/>
              </a:rPr>
              <a:t>produção nacional com entrada total dos projetos Petrobras (cenário otimista)</a:t>
            </a:r>
          </a:p>
        </p:txBody>
      </p:sp>
      <p:sp>
        <p:nvSpPr>
          <p:cNvPr id="95" name="CaixaDeTexto 94"/>
          <p:cNvSpPr txBox="1"/>
          <p:nvPr/>
        </p:nvSpPr>
        <p:spPr>
          <a:xfrm>
            <a:off x="611188" y="6308725"/>
            <a:ext cx="7921625" cy="461963"/>
          </a:xfrm>
          <a:prstGeom prst="rect">
            <a:avLst/>
          </a:prstGeom>
          <a:noFill/>
        </p:spPr>
        <p:txBody>
          <a:bodyPr lIns="0" rIns="0">
            <a:spAutoFit/>
          </a:bodyPr>
          <a:lstStyle/>
          <a:p>
            <a:pPr>
              <a:defRPr/>
            </a:pPr>
            <a:r>
              <a:rPr lang="pt-BR" sz="800" dirty="0">
                <a:solidFill>
                  <a:schemeClr val="tx1">
                    <a:lumMod val="50000"/>
                    <a:lumOff val="50000"/>
                  </a:schemeClr>
                </a:solidFill>
                <a:latin typeface="Helvetica" panose="020B0604020202020204" pitchFamily="34" charset="0"/>
                <a:cs typeface="Helvetica" panose="020B0604020202020204" pitchFamily="34" charset="0"/>
              </a:rPr>
              <a:t>Nota: Considera que a necessidade de importação é exatamente o valor necessário para cobrir a demanda Nacional.</a:t>
            </a:r>
          </a:p>
          <a:p>
            <a:pPr>
              <a:defRPr/>
            </a:pPr>
            <a:r>
              <a:rPr lang="pt-BR" sz="800" dirty="0">
                <a:solidFill>
                  <a:schemeClr val="tx1">
                    <a:lumMod val="50000"/>
                    <a:lumOff val="50000"/>
                  </a:schemeClr>
                </a:solidFill>
                <a:latin typeface="Helvetica" panose="020B0604020202020204" pitchFamily="34" charset="0"/>
                <a:cs typeface="Helvetica" panose="020B0604020202020204" pitchFamily="34" charset="0"/>
              </a:rPr>
              <a:t>Fonte: Entrevistas com especialistas de logística do setor; Anuário Estatístico Brasileiro de Petróleo, Gás Natural e Biocombustíveis 2015 (ANP); Balanço Energético Nacional 2015 (MME); IBGE; Análise Accenture.</a:t>
            </a:r>
          </a:p>
        </p:txBody>
      </p:sp>
      <p:sp>
        <p:nvSpPr>
          <p:cNvPr id="30" name="CaixaDeTexto 29"/>
          <p:cNvSpPr txBox="1">
            <a:spLocks noChangeArrowheads="1"/>
          </p:cNvSpPr>
          <p:nvPr/>
        </p:nvSpPr>
        <p:spPr bwMode="auto">
          <a:xfrm>
            <a:off x="4602163" y="5084763"/>
            <a:ext cx="3111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1100">
                <a:solidFill>
                  <a:srgbClr val="0075BF"/>
                </a:solidFill>
                <a:latin typeface="Helvetica" charset="0"/>
                <a:ea typeface="Helvetica" charset="0"/>
                <a:cs typeface="Helvetica" charset="0"/>
              </a:rPr>
              <a:t>Cenário Otimista</a:t>
            </a:r>
          </a:p>
        </p:txBody>
      </p:sp>
      <p:sp>
        <p:nvSpPr>
          <p:cNvPr id="31" name="CaixaDeTexto 30"/>
          <p:cNvSpPr txBox="1">
            <a:spLocks noChangeArrowheads="1"/>
          </p:cNvSpPr>
          <p:nvPr/>
        </p:nvSpPr>
        <p:spPr bwMode="auto">
          <a:xfrm>
            <a:off x="4602163" y="5324475"/>
            <a:ext cx="36417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Aft>
                <a:spcPts val="800"/>
              </a:spcAft>
            </a:pPr>
            <a:r>
              <a:rPr lang="pt-BR" altLang="pt-BR" sz="900" b="1">
                <a:latin typeface="Helvetica" charset="0"/>
                <a:ea typeface="Helvetica" charset="0"/>
                <a:cs typeface="Helvetica" charset="0"/>
              </a:rPr>
              <a:t>Demanda: </a:t>
            </a:r>
            <a:r>
              <a:rPr lang="pt-BR" altLang="pt-BR" sz="900">
                <a:latin typeface="Helvetica" charset="0"/>
                <a:ea typeface="Helvetica" charset="0"/>
                <a:cs typeface="Helvetica" charset="0"/>
              </a:rPr>
              <a:t>crescimento populacional e industrial otimista (cenário otimista - EPE)</a:t>
            </a:r>
          </a:p>
          <a:p>
            <a:pPr>
              <a:spcAft>
                <a:spcPts val="800"/>
              </a:spcAft>
            </a:pPr>
            <a:r>
              <a:rPr lang="pt-BR" altLang="pt-BR" sz="900" b="1">
                <a:latin typeface="Helvetica" charset="0"/>
                <a:ea typeface="Helvetica" charset="0"/>
                <a:cs typeface="Helvetica" charset="0"/>
              </a:rPr>
              <a:t>Oferta: </a:t>
            </a:r>
            <a:r>
              <a:rPr lang="pt-BR" altLang="pt-BR" sz="900">
                <a:latin typeface="Helvetica" charset="0"/>
                <a:ea typeface="Helvetica" charset="0"/>
                <a:cs typeface="Helvetica" charset="0"/>
              </a:rPr>
              <a:t>produção nacional com entrada total dos projetos Petrobras (cenário base)</a:t>
            </a:r>
          </a:p>
        </p:txBody>
      </p:sp>
      <p:grpSp>
        <p:nvGrpSpPr>
          <p:cNvPr id="68" name="Agrupar 69"/>
          <p:cNvGrpSpPr>
            <a:grpSpLocks/>
          </p:cNvGrpSpPr>
          <p:nvPr/>
        </p:nvGrpSpPr>
        <p:grpSpPr bwMode="auto">
          <a:xfrm>
            <a:off x="2301875" y="3378200"/>
            <a:ext cx="457200" cy="360363"/>
            <a:chOff x="5697157" y="4683830"/>
            <a:chExt cx="269090" cy="650227"/>
          </a:xfrm>
        </p:grpSpPr>
        <p:sp>
          <p:nvSpPr>
            <p:cNvPr id="74" name="Elipse 73"/>
            <p:cNvSpPr/>
            <p:nvPr/>
          </p:nvSpPr>
          <p:spPr>
            <a:xfrm>
              <a:off x="5727056" y="4683830"/>
              <a:ext cx="212096" cy="650227"/>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84" name="CaixaDeTexto 83"/>
            <p:cNvSpPr txBox="1"/>
            <p:nvPr/>
          </p:nvSpPr>
          <p:spPr>
            <a:xfrm>
              <a:off x="5697157" y="4735390"/>
              <a:ext cx="269090" cy="501277"/>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7,5</a:t>
              </a:r>
            </a:p>
          </p:txBody>
        </p:sp>
      </p:grpSp>
      <p:grpSp>
        <p:nvGrpSpPr>
          <p:cNvPr id="69" name="Agrupar 70"/>
          <p:cNvGrpSpPr>
            <a:grpSpLocks/>
          </p:cNvGrpSpPr>
          <p:nvPr/>
        </p:nvGrpSpPr>
        <p:grpSpPr bwMode="auto">
          <a:xfrm>
            <a:off x="4371975" y="3317875"/>
            <a:ext cx="423863" cy="360363"/>
            <a:chOff x="6948502" y="4379329"/>
            <a:chExt cx="249250" cy="650223"/>
          </a:xfrm>
        </p:grpSpPr>
        <p:sp>
          <p:nvSpPr>
            <p:cNvPr id="72" name="Elipse 71"/>
            <p:cNvSpPr/>
            <p:nvPr/>
          </p:nvSpPr>
          <p:spPr>
            <a:xfrm>
              <a:off x="6964372" y="4379329"/>
              <a:ext cx="211909" cy="650223"/>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73" name="CaixaDeTexto 72"/>
            <p:cNvSpPr txBox="1"/>
            <p:nvPr/>
          </p:nvSpPr>
          <p:spPr>
            <a:xfrm>
              <a:off x="6948502" y="4448075"/>
              <a:ext cx="249250" cy="498408"/>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8,2</a:t>
              </a:r>
            </a:p>
          </p:txBody>
        </p:sp>
      </p:grpSp>
      <p:grpSp>
        <p:nvGrpSpPr>
          <p:cNvPr id="45" name="Agrupar 70"/>
          <p:cNvGrpSpPr>
            <a:grpSpLocks/>
          </p:cNvGrpSpPr>
          <p:nvPr/>
        </p:nvGrpSpPr>
        <p:grpSpPr bwMode="auto">
          <a:xfrm>
            <a:off x="6410325" y="3238500"/>
            <a:ext cx="422275" cy="360363"/>
            <a:chOff x="6948502" y="4379329"/>
            <a:chExt cx="249250" cy="650223"/>
          </a:xfrm>
        </p:grpSpPr>
        <p:sp>
          <p:nvSpPr>
            <p:cNvPr id="46" name="Elipse 45"/>
            <p:cNvSpPr/>
            <p:nvPr/>
          </p:nvSpPr>
          <p:spPr>
            <a:xfrm>
              <a:off x="6964432" y="4379329"/>
              <a:ext cx="211769" cy="650223"/>
            </a:xfrm>
            <a:prstGeom prst="ellipse">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47" name="CaixaDeTexto 46"/>
            <p:cNvSpPr txBox="1"/>
            <p:nvPr/>
          </p:nvSpPr>
          <p:spPr>
            <a:xfrm>
              <a:off x="6948502" y="4448075"/>
              <a:ext cx="249250" cy="498408"/>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9,2</a:t>
              </a:r>
            </a:p>
          </p:txBody>
        </p:sp>
      </p:grpSp>
      <p:sp>
        <p:nvSpPr>
          <p:cNvPr id="11" name="Seta: Curva para Baixo 10"/>
          <p:cNvSpPr/>
          <p:nvPr/>
        </p:nvSpPr>
        <p:spPr>
          <a:xfrm rot="21414830">
            <a:off x="2538413" y="2619375"/>
            <a:ext cx="2055812" cy="609600"/>
          </a:xfrm>
          <a:prstGeom prst="curvedDownArrow">
            <a:avLst>
              <a:gd name="adj1" fmla="val 2566"/>
              <a:gd name="adj2" fmla="val 20508"/>
              <a:gd name="adj3" fmla="val 27541"/>
            </a:avLst>
          </a:prstGeom>
          <a:solidFill>
            <a:srgbClr val="7ADBF6"/>
          </a:solidFill>
          <a:ln w="3175">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latin typeface="Helvetica" charset="0"/>
              <a:ea typeface="Helvetica" charset="0"/>
              <a:cs typeface="Helvetica" charset="0"/>
            </a:endParaRPr>
          </a:p>
        </p:txBody>
      </p:sp>
      <p:sp>
        <p:nvSpPr>
          <p:cNvPr id="58" name="Seta: Curva para Baixo 57"/>
          <p:cNvSpPr/>
          <p:nvPr/>
        </p:nvSpPr>
        <p:spPr>
          <a:xfrm rot="21414830">
            <a:off x="2506663" y="2016125"/>
            <a:ext cx="4125912" cy="1158875"/>
          </a:xfrm>
          <a:prstGeom prst="curvedDownArrow">
            <a:avLst>
              <a:gd name="adj1" fmla="val 2566"/>
              <a:gd name="adj2" fmla="val 11714"/>
              <a:gd name="adj3" fmla="val 14366"/>
            </a:avLst>
          </a:prstGeom>
          <a:solidFill>
            <a:srgbClr val="7ADBF6"/>
          </a:solidFill>
          <a:ln w="3175">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latin typeface="Helvetica" charset="0"/>
              <a:ea typeface="Helvetica" charset="0"/>
              <a:cs typeface="Helvetica" charset="0"/>
            </a:endParaRPr>
          </a:p>
        </p:txBody>
      </p:sp>
      <p:grpSp>
        <p:nvGrpSpPr>
          <p:cNvPr id="16" name="Agrupar 15"/>
          <p:cNvGrpSpPr>
            <a:grpSpLocks/>
          </p:cNvGrpSpPr>
          <p:nvPr/>
        </p:nvGrpSpPr>
        <p:grpSpPr bwMode="auto">
          <a:xfrm>
            <a:off x="3182938" y="2532063"/>
            <a:ext cx="639762" cy="681037"/>
            <a:chOff x="3182564" y="2532419"/>
            <a:chExt cx="640209" cy="680557"/>
          </a:xfrm>
        </p:grpSpPr>
        <p:sp>
          <p:nvSpPr>
            <p:cNvPr id="102" name="CaixaDeTexto 101"/>
            <p:cNvSpPr txBox="1"/>
            <p:nvPr/>
          </p:nvSpPr>
          <p:spPr>
            <a:xfrm>
              <a:off x="3219102" y="2921082"/>
              <a:ext cx="563957" cy="291894"/>
            </a:xfrm>
            <a:prstGeom prst="rect">
              <a:avLst/>
            </a:prstGeom>
            <a:noFill/>
          </p:spPr>
          <p:txBody>
            <a:bodyPr wrap="none">
              <a:spAutoFit/>
            </a:bodyPr>
            <a:lstStyle/>
            <a:p>
              <a:pPr>
                <a:defRPr/>
              </a:pPr>
              <a:r>
                <a:rPr lang="pt-BR" sz="1300" dirty="0">
                  <a:solidFill>
                    <a:schemeClr val="tx1">
                      <a:lumMod val="50000"/>
                      <a:lumOff val="50000"/>
                    </a:schemeClr>
                  </a:solidFill>
                  <a:latin typeface="Helvetica" panose="020B0604020202020204" pitchFamily="34" charset="0"/>
                  <a:cs typeface="Helvetica" panose="020B0604020202020204" pitchFamily="34" charset="0"/>
                </a:rPr>
                <a:t>Base</a:t>
              </a:r>
            </a:p>
          </p:txBody>
        </p:sp>
        <p:grpSp>
          <p:nvGrpSpPr>
            <p:cNvPr id="16409" name="Agrupar 3"/>
            <p:cNvGrpSpPr>
              <a:grpSpLocks/>
            </p:cNvGrpSpPr>
            <p:nvPr/>
          </p:nvGrpSpPr>
          <p:grpSpPr bwMode="auto">
            <a:xfrm>
              <a:off x="3182564" y="2532419"/>
              <a:ext cx="640209" cy="390725"/>
              <a:chOff x="4233362" y="3311312"/>
              <a:chExt cx="640209" cy="390725"/>
            </a:xfrm>
          </p:grpSpPr>
          <p:sp>
            <p:nvSpPr>
              <p:cNvPr id="87" name="Retângulo: Cantos Arredondados 15"/>
              <p:cNvSpPr/>
              <p:nvPr/>
            </p:nvSpPr>
            <p:spPr>
              <a:xfrm>
                <a:off x="4233362" y="3311312"/>
                <a:ext cx="640209" cy="390249"/>
              </a:xfrm>
              <a:prstGeom prst="roundRect">
                <a:avLst>
                  <a:gd name="adj" fmla="val 50000"/>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92" name="CaixaDeTexto 91"/>
              <p:cNvSpPr txBox="1"/>
              <p:nvPr/>
            </p:nvSpPr>
            <p:spPr>
              <a:xfrm>
                <a:off x="4233362" y="3370008"/>
                <a:ext cx="640209" cy="277617"/>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+9,3%</a:t>
                </a:r>
              </a:p>
            </p:txBody>
          </p:sp>
        </p:grpSp>
      </p:grpSp>
      <p:grpSp>
        <p:nvGrpSpPr>
          <p:cNvPr id="17" name="Agrupar 16"/>
          <p:cNvGrpSpPr>
            <a:grpSpLocks/>
          </p:cNvGrpSpPr>
          <p:nvPr/>
        </p:nvGrpSpPr>
        <p:grpSpPr bwMode="auto">
          <a:xfrm>
            <a:off x="4870450" y="1870075"/>
            <a:ext cx="842963" cy="695325"/>
            <a:chOff x="4870828" y="1916832"/>
            <a:chExt cx="842503" cy="694871"/>
          </a:xfrm>
        </p:grpSpPr>
        <p:sp>
          <p:nvSpPr>
            <p:cNvPr id="52" name="CaixaDeTexto 51"/>
            <p:cNvSpPr txBox="1"/>
            <p:nvPr/>
          </p:nvSpPr>
          <p:spPr>
            <a:xfrm>
              <a:off x="4908907" y="2319794"/>
              <a:ext cx="796490" cy="291909"/>
            </a:xfrm>
            <a:prstGeom prst="rect">
              <a:avLst/>
            </a:prstGeom>
            <a:noFill/>
          </p:spPr>
          <p:txBody>
            <a:bodyPr wrap="none">
              <a:spAutoFit/>
            </a:bodyPr>
            <a:lstStyle/>
            <a:p>
              <a:pPr>
                <a:defRPr/>
              </a:pPr>
              <a:r>
                <a:rPr lang="pt-BR" sz="1300" dirty="0">
                  <a:solidFill>
                    <a:schemeClr val="tx1">
                      <a:lumMod val="50000"/>
                      <a:lumOff val="50000"/>
                    </a:schemeClr>
                  </a:solidFill>
                  <a:latin typeface="Helvetica" panose="020B0604020202020204" pitchFamily="34" charset="0"/>
                  <a:cs typeface="Helvetica" panose="020B0604020202020204" pitchFamily="34" charset="0"/>
                </a:rPr>
                <a:t>Otimista</a:t>
              </a:r>
            </a:p>
          </p:txBody>
        </p:sp>
        <p:grpSp>
          <p:nvGrpSpPr>
            <p:cNvPr id="16405" name="Agrupar 48"/>
            <p:cNvGrpSpPr>
              <a:grpSpLocks/>
            </p:cNvGrpSpPr>
            <p:nvPr/>
          </p:nvGrpSpPr>
          <p:grpSpPr bwMode="auto">
            <a:xfrm>
              <a:off x="4870828" y="1916832"/>
              <a:ext cx="842503" cy="390725"/>
              <a:chOff x="4142444" y="3297701"/>
              <a:chExt cx="842503" cy="390725"/>
            </a:xfrm>
          </p:grpSpPr>
          <p:sp>
            <p:nvSpPr>
              <p:cNvPr id="50" name="Retângulo: Cantos Arredondados 15"/>
              <p:cNvSpPr/>
              <p:nvPr/>
            </p:nvSpPr>
            <p:spPr>
              <a:xfrm>
                <a:off x="4232883" y="3297701"/>
                <a:ext cx="641000" cy="390270"/>
              </a:xfrm>
              <a:prstGeom prst="roundRect">
                <a:avLst>
                  <a:gd name="adj" fmla="val 50000"/>
                </a:avLst>
              </a:prstGeom>
              <a:solidFill>
                <a:schemeClr val="bg1"/>
              </a:solid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x-none" altLang="x-none">
                  <a:solidFill>
                    <a:srgbClr val="FFFFFF"/>
                  </a:solidFill>
                  <a:latin typeface="Helvetica" charset="0"/>
                  <a:ea typeface="Helvetica" charset="0"/>
                  <a:cs typeface="Helvetica" charset="0"/>
                </a:endParaRPr>
              </a:p>
            </p:txBody>
          </p:sp>
          <p:sp>
            <p:nvSpPr>
              <p:cNvPr id="51" name="CaixaDeTexto 50"/>
              <p:cNvSpPr txBox="1"/>
              <p:nvPr/>
            </p:nvSpPr>
            <p:spPr>
              <a:xfrm>
                <a:off x="4142444" y="3348468"/>
                <a:ext cx="842503" cy="276045"/>
              </a:xfrm>
              <a:prstGeom prst="rect">
                <a:avLst/>
              </a:prstGeom>
              <a:noFill/>
            </p:spPr>
            <p:txBody>
              <a:bodyPr>
                <a:spAutoFit/>
              </a:bodyPr>
              <a:lstStyle/>
              <a:p>
                <a:pPr algn="ctr">
                  <a:defRPr/>
                </a:pPr>
                <a:r>
                  <a:rPr lang="pt-BR" sz="1200" b="1" dirty="0">
                    <a:solidFill>
                      <a:schemeClr val="tx1">
                        <a:lumMod val="50000"/>
                        <a:lumOff val="50000"/>
                      </a:schemeClr>
                    </a:solidFill>
                    <a:latin typeface="Helvetica" panose="020B0604020202020204" pitchFamily="34" charset="0"/>
                    <a:cs typeface="Helvetica" panose="020B0604020202020204" pitchFamily="34" charset="0"/>
                  </a:rPr>
                  <a:t>+22,7%</a:t>
                </a:r>
              </a:p>
            </p:txBody>
          </p:sp>
        </p:grpSp>
      </p:grpSp>
      <p:pic>
        <p:nvPicPr>
          <p:cNvPr id="5"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3703638"/>
            <a:ext cx="62023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tângulo 37"/>
          <p:cNvSpPr/>
          <p:nvPr/>
        </p:nvSpPr>
        <p:spPr>
          <a:xfrm>
            <a:off x="482203" y="789315"/>
            <a:ext cx="4388247"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11529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5000"/>
                                  </p:iterate>
                                  <p:childTnLst>
                                    <p:set>
                                      <p:cBhvr>
                                        <p:cTn id="6" dur="1" fill="hold">
                                          <p:stCondLst>
                                            <p:cond delay="0"/>
                                          </p:stCondLst>
                                        </p:cTn>
                                        <p:tgtEl>
                                          <p:spTgt spid="81">
                                            <p:txEl>
                                              <p:pRg st="0" end="0"/>
                                            </p:txEl>
                                          </p:spTgt>
                                        </p:tgtEl>
                                        <p:attrNameLst>
                                          <p:attrName>style.visibility</p:attrName>
                                        </p:attrNameLst>
                                      </p:cBhvr>
                                      <p:to>
                                        <p:strVal val="visible"/>
                                      </p:to>
                                    </p:set>
                                    <p:animEffect transition="in" filter="fade">
                                      <p:cBhvr>
                                        <p:cTn id="7" dur="250"/>
                                        <p:tgtEl>
                                          <p:spTgt spid="81">
                                            <p:txEl>
                                              <p:pRg st="0" end="0"/>
                                            </p:txEl>
                                          </p:spTgt>
                                        </p:tgtEl>
                                      </p:cBhvr>
                                    </p:animEffect>
                                  </p:childTnLst>
                                </p:cTn>
                              </p:par>
                              <p:par>
                                <p:cTn id="8" presetID="2" presetClass="entr" presetSubtype="8" decel="100000"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75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50"/>
                                        <p:tgtEl>
                                          <p:spTgt spid="68"/>
                                        </p:tgtEl>
                                      </p:cBhvr>
                                    </p:animEffect>
                                    <p:anim calcmode="lin" valueType="num">
                                      <p:cBhvr>
                                        <p:cTn id="24" dur="250" fill="hold"/>
                                        <p:tgtEl>
                                          <p:spTgt spid="68"/>
                                        </p:tgtEl>
                                        <p:attrNameLst>
                                          <p:attrName>ppt_x</p:attrName>
                                        </p:attrNameLst>
                                      </p:cBhvr>
                                      <p:tavLst>
                                        <p:tav tm="0">
                                          <p:val>
                                            <p:strVal val="#ppt_x"/>
                                          </p:val>
                                        </p:tav>
                                        <p:tav tm="100000">
                                          <p:val>
                                            <p:strVal val="#ppt_x"/>
                                          </p:val>
                                        </p:tav>
                                      </p:tavLst>
                                    </p:anim>
                                    <p:anim calcmode="lin" valueType="num">
                                      <p:cBhvr>
                                        <p:cTn id="25" dur="250" fill="hold"/>
                                        <p:tgtEl>
                                          <p:spTgt spid="6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75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250"/>
                                        <p:tgtEl>
                                          <p:spTgt spid="69"/>
                                        </p:tgtEl>
                                      </p:cBhvr>
                                    </p:animEffect>
                                    <p:anim calcmode="lin" valueType="num">
                                      <p:cBhvr>
                                        <p:cTn id="29" dur="250" fill="hold"/>
                                        <p:tgtEl>
                                          <p:spTgt spid="69"/>
                                        </p:tgtEl>
                                        <p:attrNameLst>
                                          <p:attrName>ppt_x</p:attrName>
                                        </p:attrNameLst>
                                      </p:cBhvr>
                                      <p:tavLst>
                                        <p:tav tm="0">
                                          <p:val>
                                            <p:strVal val="#ppt_x"/>
                                          </p:val>
                                        </p:tav>
                                        <p:tav tm="100000">
                                          <p:val>
                                            <p:strVal val="#ppt_x"/>
                                          </p:val>
                                        </p:tav>
                                      </p:tavLst>
                                    </p:anim>
                                    <p:anim calcmode="lin" valueType="num">
                                      <p:cBhvr>
                                        <p:cTn id="30" dur="25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175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50"/>
                                        <p:tgtEl>
                                          <p:spTgt spid="45"/>
                                        </p:tgtEl>
                                      </p:cBhvr>
                                    </p:animEffect>
                                    <p:anim calcmode="lin" valueType="num">
                                      <p:cBhvr>
                                        <p:cTn id="34" dur="250" fill="hold"/>
                                        <p:tgtEl>
                                          <p:spTgt spid="45"/>
                                        </p:tgtEl>
                                        <p:attrNameLst>
                                          <p:attrName>ppt_x</p:attrName>
                                        </p:attrNameLst>
                                      </p:cBhvr>
                                      <p:tavLst>
                                        <p:tav tm="0">
                                          <p:val>
                                            <p:strVal val="#ppt_x"/>
                                          </p:val>
                                        </p:tav>
                                        <p:tav tm="100000">
                                          <p:val>
                                            <p:strVal val="#ppt_x"/>
                                          </p:val>
                                        </p:tav>
                                      </p:tavLst>
                                    </p:anim>
                                    <p:anim calcmode="lin" valueType="num">
                                      <p:cBhvr>
                                        <p:cTn id="35" dur="250" fill="hold"/>
                                        <p:tgtEl>
                                          <p:spTgt spid="45"/>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750"/>
                                        <p:tgtEl>
                                          <p:spTgt spid="11"/>
                                        </p:tgtEl>
                                      </p:cBhvr>
                                    </p:animEffect>
                                  </p:childTnLst>
                                </p:cTn>
                              </p:par>
                              <p:par>
                                <p:cTn id="39" presetID="22" presetClass="entr" presetSubtype="8" fill="hold" grpId="0" nodeType="withEffect">
                                  <p:stCondLst>
                                    <p:cond delay="225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750"/>
                                        <p:tgtEl>
                                          <p:spTgt spid="58"/>
                                        </p:tgtEl>
                                      </p:cBhvr>
                                    </p:animEffect>
                                  </p:childTnLst>
                                </p:cTn>
                              </p:par>
                              <p:par>
                                <p:cTn id="42" presetID="22" presetClass="entr" presetSubtype="2" fill="hold" nodeType="withEffect">
                                  <p:stCondLst>
                                    <p:cond delay="275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par>
                                <p:cTn id="45" presetID="22" presetClass="entr" presetSubtype="2" fill="hold" nodeType="withEffect">
                                  <p:stCondLst>
                                    <p:cond delay="275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par>
                                <p:cTn id="48" presetID="42" presetClass="entr" presetSubtype="0" fill="hold" grpId="0" nodeType="withEffect">
                                  <p:stCondLst>
                                    <p:cond delay="30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75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4000"/>
                                  </p:stCondLst>
                                  <p:childTnLst>
                                    <p:set>
                                      <p:cBhvr>
                                        <p:cTn id="59" dur="1" fill="hold">
                                          <p:stCondLst>
                                            <p:cond delay="0"/>
                                          </p:stCondLst>
                                        </p:cTn>
                                        <p:tgtEl>
                                          <p:spTgt spid="107"/>
                                        </p:tgtEl>
                                        <p:attrNameLst>
                                          <p:attrName>style.visibility</p:attrName>
                                        </p:attrNameLst>
                                      </p:cBhvr>
                                      <p:to>
                                        <p:strVal val="visible"/>
                                      </p:to>
                                    </p:set>
                                    <p:animEffect transition="in" filter="fade">
                                      <p:cBhvr>
                                        <p:cTn id="60" dur="500"/>
                                        <p:tgtEl>
                                          <p:spTgt spid="107"/>
                                        </p:tgtEl>
                                      </p:cBhvr>
                                    </p:animEffect>
                                    <p:anim calcmode="lin" valueType="num">
                                      <p:cBhvr>
                                        <p:cTn id="61" dur="500" fill="hold"/>
                                        <p:tgtEl>
                                          <p:spTgt spid="107"/>
                                        </p:tgtEl>
                                        <p:attrNameLst>
                                          <p:attrName>ppt_x</p:attrName>
                                        </p:attrNameLst>
                                      </p:cBhvr>
                                      <p:tavLst>
                                        <p:tav tm="0">
                                          <p:val>
                                            <p:strVal val="#ppt_x"/>
                                          </p:val>
                                        </p:tav>
                                        <p:tav tm="100000">
                                          <p:val>
                                            <p:strVal val="#ppt_x"/>
                                          </p:val>
                                        </p:tav>
                                      </p:tavLst>
                                    </p:anim>
                                    <p:anim calcmode="lin" valueType="num">
                                      <p:cBhvr>
                                        <p:cTn id="62" dur="500" fill="hold"/>
                                        <p:tgtEl>
                                          <p:spTgt spid="10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anim calcmode="lin" valueType="num">
                                      <p:cBhvr>
                                        <p:cTn id="66" dur="500" fill="hold"/>
                                        <p:tgtEl>
                                          <p:spTgt spid="30"/>
                                        </p:tgtEl>
                                        <p:attrNameLst>
                                          <p:attrName>ppt_x</p:attrName>
                                        </p:attrNameLst>
                                      </p:cBhvr>
                                      <p:tavLst>
                                        <p:tav tm="0">
                                          <p:val>
                                            <p:strVal val="#ppt_x"/>
                                          </p:val>
                                        </p:tav>
                                        <p:tav tm="100000">
                                          <p:val>
                                            <p:strVal val="#ppt_x"/>
                                          </p:val>
                                        </p:tav>
                                      </p:tavLst>
                                    </p:anim>
                                    <p:anim calcmode="lin" valueType="num">
                                      <p:cBhvr>
                                        <p:cTn id="67" dur="5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anim calcmode="lin" valueType="num">
                                      <p:cBhvr>
                                        <p:cTn id="71" dur="500" fill="hold"/>
                                        <p:tgtEl>
                                          <p:spTgt spid="31"/>
                                        </p:tgtEl>
                                        <p:attrNameLst>
                                          <p:attrName>ppt_x</p:attrName>
                                        </p:attrNameLst>
                                      </p:cBhvr>
                                      <p:tavLst>
                                        <p:tav tm="0">
                                          <p:val>
                                            <p:strVal val="#ppt_x"/>
                                          </p:val>
                                        </p:tav>
                                        <p:tav tm="100000">
                                          <p:val>
                                            <p:strVal val="#ppt_x"/>
                                          </p:val>
                                        </p:tav>
                                      </p:tavLst>
                                    </p:anim>
                                    <p:anim calcmode="lin" valueType="num">
                                      <p:cBhvr>
                                        <p:cTn id="72" dur="500" fill="hold"/>
                                        <p:tgtEl>
                                          <p:spTgt spid="31"/>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4000"/>
                                  </p:stCondLst>
                                  <p:childTnLst>
                                    <p:set>
                                      <p:cBhvr>
                                        <p:cTn id="74" dur="1" fill="hold">
                                          <p:stCondLst>
                                            <p:cond delay="0"/>
                                          </p:stCondLst>
                                        </p:cTn>
                                        <p:tgtEl>
                                          <p:spTgt spid="95"/>
                                        </p:tgtEl>
                                        <p:attrNameLst>
                                          <p:attrName>style.visibility</p:attrName>
                                        </p:attrNameLst>
                                      </p:cBhvr>
                                      <p:to>
                                        <p:strVal val="visible"/>
                                      </p:to>
                                    </p:set>
                                    <p:animEffect transition="in" filter="wipe(down)">
                                      <p:cBhvr>
                                        <p:cTn id="7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P spid="6" grpId="0" animBg="1"/>
      <p:bldP spid="98" grpId="0"/>
      <p:bldP spid="107" grpId="0"/>
      <p:bldP spid="95" grpId="0"/>
      <p:bldP spid="30" grpId="0"/>
      <p:bldP spid="31" grpId="0"/>
      <p:bldP spid="11"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3"/>
          <p:cNvSpPr txBox="1">
            <a:spLocks noChangeArrowheads="1"/>
          </p:cNvSpPr>
          <p:nvPr/>
        </p:nvSpPr>
        <p:spPr bwMode="auto">
          <a:xfrm>
            <a:off x="107033" y="224643"/>
            <a:ext cx="9278713" cy="502702"/>
          </a:xfrm>
          <a:prstGeom prst="rect">
            <a:avLst/>
          </a:prstGeom>
          <a:noFill/>
          <a:ln w="9525">
            <a:noFill/>
            <a:miter lim="800000"/>
            <a:headEnd/>
            <a:tailEnd/>
          </a:ln>
          <a:extLst/>
        </p:spPr>
        <p:txBody>
          <a:bodyPr wrap="square">
            <a:spAutoFit/>
          </a:bodyPr>
          <a:lstStyle>
            <a:lvl1pPr>
              <a:defRPr sz="4000" b="0" baseline="30000">
                <a:solidFill>
                  <a:srgbClr val="00AEEF"/>
                </a:solidFill>
                <a:latin typeface="+mj-lt"/>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pt-BR" dirty="0"/>
              <a:t>Importante, mas </a:t>
            </a:r>
            <a:r>
              <a:rPr lang="pt-BR" dirty="0" err="1"/>
              <a:t>n</a:t>
            </a:r>
            <a:r>
              <a:rPr lang="en-US" dirty="0" err="1"/>
              <a:t>ão</a:t>
            </a:r>
            <a:r>
              <a:rPr lang="en-US" dirty="0"/>
              <a:t> </a:t>
            </a:r>
            <a:r>
              <a:rPr lang="en-US" dirty="0" err="1"/>
              <a:t>suficiente</a:t>
            </a:r>
            <a:endParaRPr lang="pt-BR" altLang="pt-BR" dirty="0"/>
          </a:p>
        </p:txBody>
      </p:sp>
      <p:sp>
        <p:nvSpPr>
          <p:cNvPr id="12" name="Retângulo 11"/>
          <p:cNvSpPr>
            <a:spLocks noChangeArrowheads="1"/>
          </p:cNvSpPr>
          <p:nvPr/>
        </p:nvSpPr>
        <p:spPr bwMode="auto">
          <a:xfrm>
            <a:off x="6797675" y="1638346"/>
            <a:ext cx="2087563"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spcAft>
                <a:spcPts val="1800"/>
              </a:spcAft>
            </a:pPr>
            <a:r>
              <a:rPr lang="pt-BR" altLang="pt-BR" sz="1200">
                <a:solidFill>
                  <a:srgbClr val="0075BF"/>
                </a:solidFill>
                <a:latin typeface="Helvetica" charset="0"/>
                <a:ea typeface="Open Sans Light" charset="0"/>
                <a:cs typeface="Helvetica" charset="0"/>
              </a:rPr>
              <a:t>Importantes anúncios da Petrobras</a:t>
            </a:r>
          </a:p>
          <a:p>
            <a:pPr algn="r" eaLnBrk="1" hangingPunct="1">
              <a:spcAft>
                <a:spcPts val="1800"/>
              </a:spcAft>
            </a:pPr>
            <a:r>
              <a:rPr lang="pt-BR" altLang="pt-BR" sz="1200">
                <a:solidFill>
                  <a:srgbClr val="0075BF"/>
                </a:solidFill>
                <a:latin typeface="Helvetica" charset="0"/>
                <a:ea typeface="Open Sans Light" charset="0"/>
                <a:cs typeface="Helvetica" charset="0"/>
              </a:rPr>
              <a:t>Mas são insuficientes para entrada de capital</a:t>
            </a:r>
          </a:p>
          <a:p>
            <a:pPr algn="r" eaLnBrk="1" hangingPunct="1">
              <a:spcAft>
                <a:spcPts val="1800"/>
              </a:spcAft>
            </a:pPr>
            <a:r>
              <a:rPr lang="pt-BR" altLang="pt-BR" sz="1200">
                <a:solidFill>
                  <a:srgbClr val="0075BF"/>
                </a:solidFill>
                <a:latin typeface="Helvetica" charset="0"/>
                <a:ea typeface="Open Sans Light" charset="0"/>
                <a:cs typeface="Helvetica" charset="0"/>
              </a:rPr>
              <a:t>Garantia de políticas públicas são fundamentais</a:t>
            </a:r>
          </a:p>
          <a:p>
            <a:pPr algn="r" eaLnBrk="1" hangingPunct="1">
              <a:spcAft>
                <a:spcPts val="1800"/>
              </a:spcAft>
            </a:pPr>
            <a:r>
              <a:rPr lang="pt-BR" altLang="pt-BR" sz="1200">
                <a:solidFill>
                  <a:srgbClr val="0075BF"/>
                </a:solidFill>
                <a:latin typeface="Helvetica" charset="0"/>
                <a:ea typeface="Open Sans Light" charset="0"/>
                <a:cs typeface="Helvetica" charset="0"/>
              </a:rPr>
              <a:t>Garantia de políticas anti-dumping são fundamentais</a:t>
            </a:r>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02623">
            <a:off x="4763" y="38751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ector reto 9"/>
          <p:cNvCxnSpPr/>
          <p:nvPr/>
        </p:nvCxnSpPr>
        <p:spPr>
          <a:xfrm flipH="1">
            <a:off x="7804150" y="2778171"/>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5" name="Conector reto 18"/>
          <p:cNvCxnSpPr/>
          <p:nvPr/>
        </p:nvCxnSpPr>
        <p:spPr>
          <a:xfrm flipH="1">
            <a:off x="7804150" y="2201909"/>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6" name="Conector reto 19"/>
          <p:cNvCxnSpPr/>
          <p:nvPr/>
        </p:nvCxnSpPr>
        <p:spPr>
          <a:xfrm flipH="1">
            <a:off x="7804150" y="1625646"/>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17" name="Conector: Angulado 40"/>
          <p:cNvCxnSpPr/>
          <p:nvPr/>
        </p:nvCxnSpPr>
        <p:spPr>
          <a:xfrm>
            <a:off x="3560763" y="2222546"/>
            <a:ext cx="1684337" cy="1035050"/>
          </a:xfrm>
          <a:prstGeom prst="bentConnector3">
            <a:avLst>
              <a:gd name="adj1" fmla="val 997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do 16"/>
          <p:cNvCxnSpPr/>
          <p:nvPr/>
        </p:nvCxnSpPr>
        <p:spPr>
          <a:xfrm flipV="1">
            <a:off x="1366838" y="2222546"/>
            <a:ext cx="1620837" cy="280988"/>
          </a:xfrm>
          <a:prstGeom prst="bentConnector3">
            <a:avLst>
              <a:gd name="adj1" fmla="val 628"/>
            </a:avLst>
          </a:prstGeom>
        </p:spPr>
        <p:style>
          <a:lnRef idx="1">
            <a:schemeClr val="accent1"/>
          </a:lnRef>
          <a:fillRef idx="0">
            <a:schemeClr val="accent1"/>
          </a:fillRef>
          <a:effectRef idx="0">
            <a:schemeClr val="accent1"/>
          </a:effectRef>
          <a:fontRef idx="minor">
            <a:schemeClr val="tx1"/>
          </a:fontRef>
        </p:style>
      </p:cxnSp>
      <p:grpSp>
        <p:nvGrpSpPr>
          <p:cNvPr id="19" name="Agrupar 2"/>
          <p:cNvGrpSpPr>
            <a:grpSpLocks/>
          </p:cNvGrpSpPr>
          <p:nvPr/>
        </p:nvGrpSpPr>
        <p:grpSpPr bwMode="auto">
          <a:xfrm>
            <a:off x="2951163" y="2027284"/>
            <a:ext cx="690562" cy="390525"/>
            <a:chOff x="2951157" y="2009352"/>
            <a:chExt cx="690590" cy="390725"/>
          </a:xfrm>
        </p:grpSpPr>
        <p:sp>
          <p:nvSpPr>
            <p:cNvPr id="20" name="Retângulo: Cantos Arredondados 15"/>
            <p:cNvSpPr/>
            <p:nvPr/>
          </p:nvSpPr>
          <p:spPr>
            <a:xfrm>
              <a:off x="2987670" y="2009352"/>
              <a:ext cx="573111" cy="390725"/>
            </a:xfrm>
            <a:prstGeom prst="roundRect">
              <a:avLst>
                <a:gd name="adj" fmla="val 50000"/>
              </a:avLst>
            </a:prstGeom>
            <a:noFill/>
            <a:ln w="12700">
              <a:solidFill>
                <a:srgbClr val="7ADB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1" name="CaixaDeTexto 20"/>
            <p:cNvSpPr txBox="1"/>
            <p:nvPr/>
          </p:nvSpPr>
          <p:spPr>
            <a:xfrm>
              <a:off x="2951157" y="2058589"/>
              <a:ext cx="690590" cy="308133"/>
            </a:xfrm>
            <a:prstGeom prst="rect">
              <a:avLst/>
            </a:prstGeom>
            <a:noFill/>
          </p:spPr>
          <p:txBody>
            <a:bodyPr>
              <a:spAutoFit/>
            </a:bodyPr>
            <a:lstStyle/>
            <a:p>
              <a:pPr algn="ctr">
                <a:defRPr/>
              </a:pPr>
              <a:r>
                <a:rPr lang="pt-BR" sz="1400" dirty="0">
                  <a:solidFill>
                    <a:schemeClr val="tx1">
                      <a:lumMod val="50000"/>
                      <a:lumOff val="50000"/>
                    </a:schemeClr>
                  </a:solidFill>
                  <a:latin typeface="Helvetica" panose="020B0604020202020204" pitchFamily="34" charset="0"/>
                  <a:cs typeface="Helvetica" panose="020B0604020202020204" pitchFamily="34" charset="0"/>
                </a:rPr>
                <a:t>-85%</a:t>
              </a:r>
            </a:p>
          </p:txBody>
        </p:sp>
      </p:grpSp>
      <p:sp>
        <p:nvSpPr>
          <p:cNvPr id="22" name="Retângulo 21"/>
          <p:cNvSpPr>
            <a:spLocks noChangeArrowheads="1"/>
          </p:cNvSpPr>
          <p:nvPr/>
        </p:nvSpPr>
        <p:spPr bwMode="auto">
          <a:xfrm>
            <a:off x="1270000" y="1481184"/>
            <a:ext cx="40417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130000"/>
              </a:lnSpc>
            </a:pPr>
            <a:r>
              <a:rPr lang="pt-BR" altLang="pt-BR" sz="1600">
                <a:latin typeface="Helvetica" charset="0"/>
                <a:ea typeface="Helvetica" charset="0"/>
                <a:cs typeface="Helvetica" charset="0"/>
              </a:rPr>
              <a:t>Investimento em </a:t>
            </a:r>
            <a:r>
              <a:rPr lang="pt-BR" altLang="pt-BR" sz="1600" i="1">
                <a:latin typeface="Helvetica" charset="0"/>
                <a:ea typeface="Helvetica" charset="0"/>
                <a:cs typeface="Helvetica" charset="0"/>
              </a:rPr>
              <a:t>downstream</a:t>
            </a:r>
            <a:r>
              <a:rPr lang="pt-BR" altLang="pt-BR" sz="1600">
                <a:latin typeface="Helvetica" charset="0"/>
                <a:ea typeface="Helvetica" charset="0"/>
                <a:cs typeface="Helvetica" charset="0"/>
              </a:rPr>
              <a:t> </a:t>
            </a:r>
            <a:r>
              <a:rPr lang="pt-BR" altLang="pt-BR" sz="1400">
                <a:latin typeface="Helvetica" charset="0"/>
                <a:ea typeface="Helvetica" charset="0"/>
                <a:cs typeface="Helvetica" charset="0"/>
              </a:rPr>
              <a:t>(U$ Bilhões)</a:t>
            </a:r>
          </a:p>
        </p:txBody>
      </p:sp>
      <p:sp>
        <p:nvSpPr>
          <p:cNvPr id="23" name="CaixaDeTexto 22"/>
          <p:cNvSpPr txBox="1">
            <a:spLocks noChangeArrowheads="1"/>
          </p:cNvSpPr>
          <p:nvPr/>
        </p:nvSpPr>
        <p:spPr bwMode="auto">
          <a:xfrm>
            <a:off x="611188" y="4064046"/>
            <a:ext cx="2016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pt-BR" altLang="pt-BR" sz="800">
                <a:latin typeface="Helvetica" charset="0"/>
                <a:ea typeface="Helvetica" charset="0"/>
                <a:cs typeface="Helvetica" charset="0"/>
              </a:rPr>
              <a:t>Fonte: Petrobras; Análise Accenture.</a:t>
            </a:r>
          </a:p>
        </p:txBody>
      </p:sp>
      <p:grpSp>
        <p:nvGrpSpPr>
          <p:cNvPr id="25" name="Grupo 8"/>
          <p:cNvGrpSpPr>
            <a:grpSpLocks/>
          </p:cNvGrpSpPr>
          <p:nvPr/>
        </p:nvGrpSpPr>
        <p:grpSpPr bwMode="auto">
          <a:xfrm rot="249571">
            <a:off x="4310063" y="4621259"/>
            <a:ext cx="4068762" cy="1719262"/>
            <a:chOff x="2699792" y="1018208"/>
            <a:chExt cx="9144000" cy="4250028"/>
          </a:xfrm>
        </p:grpSpPr>
        <p:pic>
          <p:nvPicPr>
            <p:cNvPr id="26" name="Imagem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18208"/>
              <a:ext cx="9144000" cy="425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tângulo 26"/>
            <p:cNvSpPr/>
            <p:nvPr/>
          </p:nvSpPr>
          <p:spPr>
            <a:xfrm>
              <a:off x="2688740" y="1042252"/>
              <a:ext cx="2162023" cy="10085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28" name="Grupo 6"/>
          <p:cNvGrpSpPr>
            <a:grpSpLocks/>
          </p:cNvGrpSpPr>
          <p:nvPr/>
        </p:nvGrpSpPr>
        <p:grpSpPr bwMode="auto">
          <a:xfrm rot="452130">
            <a:off x="704850" y="4856209"/>
            <a:ext cx="1749425" cy="1539875"/>
            <a:chOff x="-900608" y="1484784"/>
            <a:chExt cx="5156202" cy="3787387"/>
          </a:xfrm>
        </p:grpSpPr>
        <p:pic>
          <p:nvPicPr>
            <p:cNvPr id="29" name="Imagem 45"/>
            <p:cNvPicPr>
              <a:picLocks noChangeAspect="1"/>
            </p:cNvPicPr>
            <p:nvPr/>
          </p:nvPicPr>
          <p:blipFill>
            <a:blip r:embed="rId4">
              <a:extLst>
                <a:ext uri="{28A0092B-C50C-407E-A947-70E740481C1C}">
                  <a14:useLocalDpi xmlns:a14="http://schemas.microsoft.com/office/drawing/2010/main" val="0"/>
                </a:ext>
              </a:extLst>
            </a:blip>
            <a:srcRect b="41602"/>
            <a:stretch>
              <a:fillRect/>
            </a:stretch>
          </p:blipFill>
          <p:spPr bwMode="auto">
            <a:xfrm>
              <a:off x="-900608" y="1526786"/>
              <a:ext cx="5156202" cy="374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ângulo 29"/>
            <p:cNvSpPr/>
            <p:nvPr/>
          </p:nvSpPr>
          <p:spPr>
            <a:xfrm>
              <a:off x="-902104" y="1483211"/>
              <a:ext cx="1296067" cy="589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pic>
        <p:nvPicPr>
          <p:cNvPr id="31" name="Imagem 30"/>
          <p:cNvPicPr>
            <a:picLocks noChangeAspect="1"/>
          </p:cNvPicPr>
          <p:nvPr/>
        </p:nvPicPr>
        <p:blipFill>
          <a:blip r:embed="rId4">
            <a:extLst>
              <a:ext uri="{28A0092B-C50C-407E-A947-70E740481C1C}">
                <a14:useLocalDpi xmlns:a14="http://schemas.microsoft.com/office/drawing/2010/main" val="0"/>
              </a:ext>
            </a:extLst>
          </a:blip>
          <a:srcRect t="58206"/>
          <a:stretch>
            <a:fillRect/>
          </a:stretch>
        </p:blipFill>
        <p:spPr bwMode="auto">
          <a:xfrm rot="20793431">
            <a:off x="2420938" y="5254671"/>
            <a:ext cx="175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Conector reto 31"/>
          <p:cNvCxnSpPr/>
          <p:nvPr/>
        </p:nvCxnSpPr>
        <p:spPr>
          <a:xfrm flipH="1">
            <a:off x="7804150" y="3421109"/>
            <a:ext cx="976313"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pic>
        <p:nvPicPr>
          <p:cNvPr id="33" name="Imagem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238" y="2484484"/>
            <a:ext cx="5294312"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tângulo 23"/>
          <p:cNvSpPr/>
          <p:nvPr/>
        </p:nvSpPr>
        <p:spPr>
          <a:xfrm>
            <a:off x="107033" y="606963"/>
            <a:ext cx="5040560"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2319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10" presetClass="entr" presetSubtype="0" fill="hold" grpId="0" nodeType="afterEffect">
                                  <p:stCondLst>
                                    <p:cond delay="0"/>
                                  </p:stCondLst>
                                  <p:iterate type="lt">
                                    <p:tmPct val="5000"/>
                                  </p:iterate>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65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315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 presetClass="entr" presetSubtype="8" decel="10000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strVal val="#ppt_x"/>
                                          </p:val>
                                        </p:tav>
                                        <p:tav tm="100000">
                                          <p:val>
                                            <p:strVal val="#ppt_x"/>
                                          </p:val>
                                        </p:tav>
                                      </p:tavLst>
                                    </p:anim>
                                    <p:anim calcmode="lin" valueType="num">
                                      <p:cBhvr>
                                        <p:cTn id="48" dur="5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3650"/>
                            </p:stCondLst>
                            <p:childTnLst>
                              <p:par>
                                <p:cTn id="50" presetID="2" presetClass="entr" presetSubtype="2"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5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10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125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486775" y="6288088"/>
            <a:ext cx="1657225" cy="569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1"/>
          <p:cNvSpPr>
            <a:spLocks noChangeArrowheads="1"/>
          </p:cNvSpPr>
          <p:nvPr/>
        </p:nvSpPr>
        <p:spPr bwMode="auto">
          <a:xfrm>
            <a:off x="68635" y="146814"/>
            <a:ext cx="8646271" cy="830997"/>
          </a:xfrm>
          <a:prstGeom prst="rect">
            <a:avLst/>
          </a:prstGeom>
          <a:noFill/>
          <a:ln w="9525">
            <a:noFill/>
            <a:miter lim="800000"/>
            <a:headEnd/>
            <a:tailEnd/>
          </a:ln>
        </p:spPr>
        <p:txBody>
          <a:bodyPr wrap="square">
            <a:spAutoFit/>
          </a:bodyPr>
          <a:lstStyle/>
          <a:p>
            <a:r>
              <a:rPr lang="en-US" sz="4000" baseline="30000" dirty="0">
                <a:solidFill>
                  <a:srgbClr val="00AEEF"/>
                </a:solidFill>
                <a:latin typeface="+mj-lt"/>
              </a:rPr>
              <a:t>No </a:t>
            </a:r>
            <a:r>
              <a:rPr lang="en-US" sz="4000" baseline="30000" dirty="0" err="1">
                <a:solidFill>
                  <a:srgbClr val="00AEEF"/>
                </a:solidFill>
                <a:latin typeface="+mj-lt"/>
              </a:rPr>
              <a:t>caso</a:t>
            </a:r>
            <a:r>
              <a:rPr lang="en-US" sz="4000" baseline="30000" dirty="0">
                <a:solidFill>
                  <a:srgbClr val="00AEEF"/>
                </a:solidFill>
                <a:latin typeface="+mj-lt"/>
              </a:rPr>
              <a:t> do </a:t>
            </a:r>
            <a:r>
              <a:rPr lang="en-US" sz="4000" baseline="30000" dirty="0" err="1">
                <a:solidFill>
                  <a:srgbClr val="00AEEF"/>
                </a:solidFill>
                <a:latin typeface="+mj-lt"/>
              </a:rPr>
              <a:t>Gás</a:t>
            </a:r>
            <a:r>
              <a:rPr lang="en-US" sz="4000" baseline="30000" dirty="0">
                <a:solidFill>
                  <a:srgbClr val="00AEEF"/>
                </a:solidFill>
                <a:latin typeface="+mj-lt"/>
              </a:rPr>
              <a:t> LP, a </a:t>
            </a:r>
            <a:r>
              <a:rPr lang="en-US" sz="4000" baseline="30000" dirty="0" err="1">
                <a:solidFill>
                  <a:srgbClr val="00AEEF"/>
                </a:solidFill>
                <a:latin typeface="+mj-lt"/>
              </a:rPr>
              <a:t>infraestrutura</a:t>
            </a:r>
            <a:r>
              <a:rPr lang="en-US" sz="4000" baseline="30000" dirty="0">
                <a:solidFill>
                  <a:srgbClr val="00AEEF"/>
                </a:solidFill>
                <a:latin typeface="+mj-lt"/>
              </a:rPr>
              <a:t> </a:t>
            </a:r>
            <a:r>
              <a:rPr lang="en-US" sz="4000" baseline="30000" dirty="0" err="1">
                <a:solidFill>
                  <a:srgbClr val="00AEEF"/>
                </a:solidFill>
                <a:latin typeface="+mj-lt"/>
              </a:rPr>
              <a:t>é</a:t>
            </a:r>
            <a:r>
              <a:rPr lang="en-US" sz="4000" baseline="30000" dirty="0">
                <a:solidFill>
                  <a:srgbClr val="00AEEF"/>
                </a:solidFill>
                <a:latin typeface="+mj-lt"/>
              </a:rPr>
              <a:t> </a:t>
            </a:r>
            <a:r>
              <a:rPr lang="en-US" sz="4000" baseline="30000" dirty="0" err="1">
                <a:solidFill>
                  <a:srgbClr val="00AEEF"/>
                </a:solidFill>
                <a:latin typeface="+mj-lt"/>
              </a:rPr>
              <a:t>aquaviária</a:t>
            </a:r>
            <a:r>
              <a:rPr lang="en-US" sz="4000" baseline="30000" dirty="0">
                <a:solidFill>
                  <a:srgbClr val="00AEEF"/>
                </a:solidFill>
                <a:latin typeface="+mj-lt"/>
              </a:rPr>
              <a:t> </a:t>
            </a:r>
          </a:p>
          <a:p>
            <a:r>
              <a:rPr lang="en-US" sz="3200" baseline="30000" dirty="0">
                <a:solidFill>
                  <a:srgbClr val="00AEEF"/>
                </a:solidFill>
                <a:latin typeface="+mj-lt"/>
              </a:rPr>
              <a:t>(para </a:t>
            </a:r>
            <a:r>
              <a:rPr lang="en-US" sz="3200" baseline="30000" dirty="0" err="1">
                <a:solidFill>
                  <a:srgbClr val="00AEEF"/>
                </a:solidFill>
                <a:latin typeface="+mj-lt"/>
              </a:rPr>
              <a:t>importação</a:t>
            </a:r>
            <a:r>
              <a:rPr lang="en-US" sz="3200" baseline="30000" dirty="0">
                <a:solidFill>
                  <a:srgbClr val="00AEEF"/>
                </a:solidFill>
                <a:latin typeface="+mj-lt"/>
              </a:rPr>
              <a:t> de </a:t>
            </a:r>
            <a:r>
              <a:rPr lang="en-US" sz="3200" baseline="30000" dirty="0" err="1">
                <a:solidFill>
                  <a:srgbClr val="00AEEF"/>
                </a:solidFill>
                <a:latin typeface="+mj-lt"/>
              </a:rPr>
              <a:t>produto</a:t>
            </a:r>
            <a:r>
              <a:rPr lang="en-US" sz="3200" baseline="30000" dirty="0">
                <a:solidFill>
                  <a:srgbClr val="00AEEF"/>
                </a:solidFill>
                <a:latin typeface="+mj-lt"/>
              </a:rPr>
              <a:t> do exterior e </a:t>
            </a:r>
            <a:r>
              <a:rPr lang="en-US" sz="3200" baseline="30000" dirty="0" err="1">
                <a:solidFill>
                  <a:srgbClr val="00AEEF"/>
                </a:solidFill>
                <a:latin typeface="+mj-lt"/>
              </a:rPr>
              <a:t>nacional</a:t>
            </a:r>
            <a:r>
              <a:rPr lang="en-US" sz="3200" baseline="30000" dirty="0">
                <a:solidFill>
                  <a:srgbClr val="00AEEF"/>
                </a:solidFill>
                <a:latin typeface="+mj-lt"/>
              </a:rPr>
              <a:t>)</a:t>
            </a:r>
            <a:endParaRPr lang="pt-BR" sz="4000" baseline="30000" dirty="0">
              <a:solidFill>
                <a:srgbClr val="00AEEF"/>
              </a:solidFill>
              <a:latin typeface="+mj-lt"/>
            </a:endParaRPr>
          </a:p>
        </p:txBody>
      </p:sp>
      <p:pic>
        <p:nvPicPr>
          <p:cNvPr id="20" name="Imagem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950" y="1416050"/>
            <a:ext cx="4860925" cy="4892675"/>
          </a:xfrm>
          <a:prstGeom prst="rect">
            <a:avLst/>
          </a:prstGeom>
          <a:noFill/>
          <a:ln>
            <a:noFill/>
          </a:ln>
          <a:effectLst>
            <a:outerShdw blurRad="76200" sy="23000" kx="-1199993" algn="bl"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Agrupar 33"/>
          <p:cNvGrpSpPr>
            <a:grpSpLocks/>
          </p:cNvGrpSpPr>
          <p:nvPr/>
        </p:nvGrpSpPr>
        <p:grpSpPr bwMode="auto">
          <a:xfrm>
            <a:off x="1689225" y="2420938"/>
            <a:ext cx="474662" cy="446087"/>
            <a:chOff x="2046437" y="2420564"/>
            <a:chExt cx="475268" cy="446208"/>
          </a:xfrm>
        </p:grpSpPr>
        <p:sp>
          <p:nvSpPr>
            <p:cNvPr id="23" name="Elipse 8"/>
            <p:cNvSpPr/>
            <p:nvPr/>
          </p:nvSpPr>
          <p:spPr>
            <a:xfrm>
              <a:off x="2081407" y="2650813"/>
              <a:ext cx="216176" cy="215959"/>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4" name="Balão de Fala: Retângulo 19"/>
            <p:cNvSpPr/>
            <p:nvPr/>
          </p:nvSpPr>
          <p:spPr>
            <a:xfrm>
              <a:off x="2046437" y="2420564"/>
              <a:ext cx="475268" cy="163556"/>
            </a:xfrm>
            <a:prstGeom prst="wedgeRectCallout">
              <a:avLst>
                <a:gd name="adj1" fmla="val -20210"/>
                <a:gd name="adj2" fmla="val 93504"/>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Coari</a:t>
              </a:r>
            </a:p>
          </p:txBody>
        </p:sp>
      </p:grpSp>
      <p:grpSp>
        <p:nvGrpSpPr>
          <p:cNvPr id="25" name="Agrupar 35"/>
          <p:cNvGrpSpPr>
            <a:grpSpLocks/>
          </p:cNvGrpSpPr>
          <p:nvPr/>
        </p:nvGrpSpPr>
        <p:grpSpPr bwMode="auto">
          <a:xfrm>
            <a:off x="3419600" y="1936750"/>
            <a:ext cx="657225" cy="447675"/>
            <a:chOff x="3776192" y="1936640"/>
            <a:chExt cx="658364" cy="447981"/>
          </a:xfrm>
        </p:grpSpPr>
        <p:sp>
          <p:nvSpPr>
            <p:cNvPr id="26" name="Elipse 9"/>
            <p:cNvSpPr/>
            <p:nvPr/>
          </p:nvSpPr>
          <p:spPr>
            <a:xfrm>
              <a:off x="4143540" y="2168573"/>
              <a:ext cx="216274" cy="216048"/>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27" name="Balão de Fala: Retângulo 20"/>
            <p:cNvSpPr/>
            <p:nvPr/>
          </p:nvSpPr>
          <p:spPr>
            <a:xfrm flipH="1">
              <a:off x="3776192" y="1936640"/>
              <a:ext cx="658364" cy="163625"/>
            </a:xfrm>
            <a:prstGeom prst="wedgeRectCallout">
              <a:avLst>
                <a:gd name="adj1" fmla="val -20223"/>
                <a:gd name="adj2" fmla="val 88036"/>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Miramar</a:t>
              </a:r>
            </a:p>
          </p:txBody>
        </p:sp>
      </p:grpSp>
      <p:grpSp>
        <p:nvGrpSpPr>
          <p:cNvPr id="28" name="Agrupar 36"/>
          <p:cNvGrpSpPr>
            <a:grpSpLocks/>
          </p:cNvGrpSpPr>
          <p:nvPr/>
        </p:nvGrpSpPr>
        <p:grpSpPr bwMode="auto">
          <a:xfrm>
            <a:off x="4267325" y="2125663"/>
            <a:ext cx="523875" cy="461962"/>
            <a:chOff x="4624458" y="2125624"/>
            <a:chExt cx="523742" cy="462197"/>
          </a:xfrm>
        </p:grpSpPr>
        <p:sp>
          <p:nvSpPr>
            <p:cNvPr id="29" name="Elipse 10"/>
            <p:cNvSpPr/>
            <p:nvPr/>
          </p:nvSpPr>
          <p:spPr>
            <a:xfrm>
              <a:off x="4670483" y="2371811"/>
              <a:ext cx="215845" cy="216010"/>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0" name="Balão de Fala: Retângulo 21"/>
            <p:cNvSpPr/>
            <p:nvPr/>
          </p:nvSpPr>
          <p:spPr>
            <a:xfrm>
              <a:off x="4624458" y="2125624"/>
              <a:ext cx="523742" cy="185831"/>
            </a:xfrm>
            <a:prstGeom prst="wedgeRectCallout">
              <a:avLst>
                <a:gd name="adj1" fmla="val -20160"/>
                <a:gd name="adj2" fmla="val 85519"/>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Itaqui</a:t>
              </a:r>
            </a:p>
          </p:txBody>
        </p:sp>
      </p:grpSp>
      <p:grpSp>
        <p:nvGrpSpPr>
          <p:cNvPr id="31" name="Agrupar 38"/>
          <p:cNvGrpSpPr>
            <a:grpSpLocks/>
          </p:cNvGrpSpPr>
          <p:nvPr/>
        </p:nvGrpSpPr>
        <p:grpSpPr bwMode="auto">
          <a:xfrm>
            <a:off x="4942012" y="2220913"/>
            <a:ext cx="706438" cy="477837"/>
            <a:chOff x="5298773" y="2221016"/>
            <a:chExt cx="707301" cy="477641"/>
          </a:xfrm>
        </p:grpSpPr>
        <p:sp>
          <p:nvSpPr>
            <p:cNvPr id="32" name="Elipse 11"/>
            <p:cNvSpPr/>
            <p:nvPr/>
          </p:nvSpPr>
          <p:spPr>
            <a:xfrm>
              <a:off x="5381424" y="2482846"/>
              <a:ext cx="216164" cy="215811"/>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3" name="Balão de Fala: Retângulo 22"/>
            <p:cNvSpPr/>
            <p:nvPr/>
          </p:nvSpPr>
          <p:spPr>
            <a:xfrm>
              <a:off x="5298773" y="2221016"/>
              <a:ext cx="707301" cy="185661"/>
            </a:xfrm>
            <a:prstGeom prst="wedgeRectCallout">
              <a:avLst>
                <a:gd name="adj1" fmla="val -21218"/>
                <a:gd name="adj2" fmla="val 92883"/>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err="1">
                  <a:latin typeface="Helvetica" panose="020B0604020202020204" pitchFamily="34" charset="0"/>
                  <a:ea typeface="Open Sans" panose="020B0606030504020204" pitchFamily="34" charset="0"/>
                  <a:cs typeface="Helvetica" panose="020B0604020202020204" pitchFamily="34" charset="0"/>
                </a:rPr>
                <a:t>Mucuripe</a:t>
              </a:r>
              <a:endParaRPr lang="pt-BR" sz="900" dirty="0">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34" name="Agrupar 40"/>
          <p:cNvGrpSpPr>
            <a:grpSpLocks/>
          </p:cNvGrpSpPr>
          <p:nvPr/>
        </p:nvGrpSpPr>
        <p:grpSpPr bwMode="auto">
          <a:xfrm>
            <a:off x="5427787" y="2774950"/>
            <a:ext cx="530225" cy="450850"/>
            <a:chOff x="5785313" y="2775419"/>
            <a:chExt cx="529596" cy="449711"/>
          </a:xfrm>
        </p:grpSpPr>
        <p:sp>
          <p:nvSpPr>
            <p:cNvPr id="35" name="Elipse 12"/>
            <p:cNvSpPr/>
            <p:nvPr/>
          </p:nvSpPr>
          <p:spPr>
            <a:xfrm>
              <a:off x="5834468" y="3009775"/>
              <a:ext cx="215644" cy="215355"/>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6" name="Balão de Fala: Retângulo 23"/>
            <p:cNvSpPr/>
            <p:nvPr/>
          </p:nvSpPr>
          <p:spPr>
            <a:xfrm>
              <a:off x="5785313" y="2775419"/>
              <a:ext cx="529596" cy="158349"/>
            </a:xfrm>
            <a:prstGeom prst="wedgeRectCallout">
              <a:avLst>
                <a:gd name="adj1" fmla="val -20769"/>
                <a:gd name="adj2" fmla="val 9331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Suape</a:t>
              </a:r>
            </a:p>
          </p:txBody>
        </p:sp>
      </p:grpSp>
      <p:grpSp>
        <p:nvGrpSpPr>
          <p:cNvPr id="37" name="Agrupar 41"/>
          <p:cNvGrpSpPr>
            <a:grpSpLocks/>
          </p:cNvGrpSpPr>
          <p:nvPr/>
        </p:nvGrpSpPr>
        <p:grpSpPr bwMode="auto">
          <a:xfrm>
            <a:off x="4643562" y="3265488"/>
            <a:ext cx="728663" cy="469900"/>
            <a:chOff x="4999989" y="3265044"/>
            <a:chExt cx="729151" cy="469946"/>
          </a:xfrm>
        </p:grpSpPr>
        <p:sp>
          <p:nvSpPr>
            <p:cNvPr id="38" name="Elipse 18"/>
            <p:cNvSpPr/>
            <p:nvPr/>
          </p:nvSpPr>
          <p:spPr>
            <a:xfrm>
              <a:off x="5406661" y="3519069"/>
              <a:ext cx="216045" cy="215921"/>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9" name="Balão de Fala: Retângulo 24"/>
            <p:cNvSpPr/>
            <p:nvPr/>
          </p:nvSpPr>
          <p:spPr>
            <a:xfrm flipH="1">
              <a:off x="4999989" y="3265044"/>
              <a:ext cx="729151" cy="163528"/>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M. D Deus</a:t>
              </a:r>
            </a:p>
          </p:txBody>
        </p:sp>
      </p:grpSp>
      <p:grpSp>
        <p:nvGrpSpPr>
          <p:cNvPr id="40" name="Agrupar 43"/>
          <p:cNvGrpSpPr>
            <a:grpSpLocks/>
          </p:cNvGrpSpPr>
          <p:nvPr/>
        </p:nvGrpSpPr>
        <p:grpSpPr bwMode="auto">
          <a:xfrm>
            <a:off x="4308600" y="4046538"/>
            <a:ext cx="889000" cy="461962"/>
            <a:chOff x="4666181" y="4046856"/>
            <a:chExt cx="888782" cy="461925"/>
          </a:xfrm>
        </p:grpSpPr>
        <p:sp>
          <p:nvSpPr>
            <p:cNvPr id="41" name="Elipse 17"/>
            <p:cNvSpPr/>
            <p:nvPr/>
          </p:nvSpPr>
          <p:spPr>
            <a:xfrm>
              <a:off x="5191514" y="4292898"/>
              <a:ext cx="215847" cy="215883"/>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2" name="Balão de Fala: Retângulo 25"/>
            <p:cNvSpPr/>
            <p:nvPr/>
          </p:nvSpPr>
          <p:spPr>
            <a:xfrm flipH="1">
              <a:off x="4666181" y="4046856"/>
              <a:ext cx="888782" cy="165087"/>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B. Do Riacho</a:t>
              </a:r>
            </a:p>
          </p:txBody>
        </p:sp>
      </p:grpSp>
      <p:grpSp>
        <p:nvGrpSpPr>
          <p:cNvPr id="43" name="Agrupar 44"/>
          <p:cNvGrpSpPr>
            <a:grpSpLocks/>
          </p:cNvGrpSpPr>
          <p:nvPr/>
        </p:nvGrpSpPr>
        <p:grpSpPr bwMode="auto">
          <a:xfrm>
            <a:off x="4421312" y="4573588"/>
            <a:ext cx="773113" cy="471487"/>
            <a:chOff x="4778317" y="4573906"/>
            <a:chExt cx="773827" cy="470787"/>
          </a:xfrm>
        </p:grpSpPr>
        <p:sp>
          <p:nvSpPr>
            <p:cNvPr id="44" name="Elipse 16"/>
            <p:cNvSpPr/>
            <p:nvPr/>
          </p:nvSpPr>
          <p:spPr>
            <a:xfrm>
              <a:off x="4892723" y="4829114"/>
              <a:ext cx="214511" cy="215579"/>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5" name="Balão de Fala: Retângulo 26"/>
            <p:cNvSpPr/>
            <p:nvPr/>
          </p:nvSpPr>
          <p:spPr>
            <a:xfrm>
              <a:off x="4778317" y="4573906"/>
              <a:ext cx="773827" cy="164855"/>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I. Redonda</a:t>
              </a:r>
            </a:p>
          </p:txBody>
        </p:sp>
      </p:grpSp>
      <p:grpSp>
        <p:nvGrpSpPr>
          <p:cNvPr id="46" name="Agrupar 42"/>
          <p:cNvGrpSpPr>
            <a:grpSpLocks/>
          </p:cNvGrpSpPr>
          <p:nvPr/>
        </p:nvGrpSpPr>
        <p:grpSpPr bwMode="auto">
          <a:xfrm>
            <a:off x="2794125" y="3536950"/>
            <a:ext cx="889000" cy="468313"/>
            <a:chOff x="3151706" y="3537452"/>
            <a:chExt cx="888782" cy="467612"/>
          </a:xfrm>
        </p:grpSpPr>
        <p:sp>
          <p:nvSpPr>
            <p:cNvPr id="47" name="Elipse 13"/>
            <p:cNvSpPr/>
            <p:nvPr/>
          </p:nvSpPr>
          <p:spPr>
            <a:xfrm>
              <a:off x="3662756" y="3789487"/>
              <a:ext cx="217434" cy="215577"/>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48" name="Balão de Fala: Retângulo 27"/>
            <p:cNvSpPr/>
            <p:nvPr/>
          </p:nvSpPr>
          <p:spPr>
            <a:xfrm flipH="1">
              <a:off x="3151706" y="3537452"/>
              <a:ext cx="888782" cy="164853"/>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Centro-Oeste</a:t>
              </a:r>
            </a:p>
          </p:txBody>
        </p:sp>
      </p:grpSp>
      <p:grpSp>
        <p:nvGrpSpPr>
          <p:cNvPr id="49" name="Agrupar 76"/>
          <p:cNvGrpSpPr>
            <a:grpSpLocks/>
          </p:cNvGrpSpPr>
          <p:nvPr/>
        </p:nvGrpSpPr>
        <p:grpSpPr bwMode="auto">
          <a:xfrm>
            <a:off x="3306887" y="4902200"/>
            <a:ext cx="766763" cy="461963"/>
            <a:chOff x="3663541" y="4902218"/>
            <a:chExt cx="767473" cy="462184"/>
          </a:xfrm>
        </p:grpSpPr>
        <p:sp>
          <p:nvSpPr>
            <p:cNvPr id="50" name="Elipse 14"/>
            <p:cNvSpPr/>
            <p:nvPr/>
          </p:nvSpPr>
          <p:spPr>
            <a:xfrm>
              <a:off x="4105275" y="5148399"/>
              <a:ext cx="216100" cy="216003"/>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51" name="Balão de Fala: Retângulo 28"/>
            <p:cNvSpPr/>
            <p:nvPr/>
          </p:nvSpPr>
          <p:spPr>
            <a:xfrm flipH="1">
              <a:off x="3663541" y="4902218"/>
              <a:ext cx="767473" cy="163591"/>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Paranaguá</a:t>
              </a:r>
            </a:p>
          </p:txBody>
        </p:sp>
      </p:grpSp>
      <p:grpSp>
        <p:nvGrpSpPr>
          <p:cNvPr id="52" name="Agrupar 77"/>
          <p:cNvGrpSpPr>
            <a:grpSpLocks/>
          </p:cNvGrpSpPr>
          <p:nvPr/>
        </p:nvGrpSpPr>
        <p:grpSpPr bwMode="auto">
          <a:xfrm>
            <a:off x="3060825" y="5549900"/>
            <a:ext cx="635000" cy="473075"/>
            <a:chOff x="3417459" y="5549362"/>
            <a:chExt cx="635068" cy="474386"/>
          </a:xfrm>
        </p:grpSpPr>
        <p:sp>
          <p:nvSpPr>
            <p:cNvPr id="53" name="Elipse 15"/>
            <p:cNvSpPr/>
            <p:nvPr/>
          </p:nvSpPr>
          <p:spPr>
            <a:xfrm>
              <a:off x="3755632" y="5807250"/>
              <a:ext cx="215923" cy="216498"/>
            </a:xfrm>
            <a:prstGeom prst="ellipse">
              <a:avLst/>
            </a:prstGeom>
            <a:solidFill>
              <a:srgbClr val="E83F61"/>
            </a:solidFill>
            <a:ln>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54" name="Balão de Fala: Retângulo 29"/>
            <p:cNvSpPr/>
            <p:nvPr/>
          </p:nvSpPr>
          <p:spPr>
            <a:xfrm flipH="1">
              <a:off x="3417459" y="5549362"/>
              <a:ext cx="635068" cy="163966"/>
            </a:xfrm>
            <a:prstGeom prst="wedgeRectCallout">
              <a:avLst>
                <a:gd name="adj1" fmla="val -20585"/>
                <a:gd name="adj2" fmla="val 98180"/>
              </a:avLst>
            </a:prstGeom>
            <a:solidFill>
              <a:srgbClr val="AF1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err="1">
                  <a:latin typeface="Helvetica" panose="020B0604020202020204" pitchFamily="34" charset="0"/>
                  <a:ea typeface="Open Sans" panose="020B0606030504020204" pitchFamily="34" charset="0"/>
                  <a:cs typeface="Helvetica" panose="020B0604020202020204" pitchFamily="34" charset="0"/>
                </a:rPr>
                <a:t>Tergasul</a:t>
              </a:r>
              <a:endParaRPr lang="pt-BR" sz="900" dirty="0">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55" name="Agrupar 45"/>
          <p:cNvGrpSpPr>
            <a:grpSpLocks/>
          </p:cNvGrpSpPr>
          <p:nvPr/>
        </p:nvGrpSpPr>
        <p:grpSpPr bwMode="auto">
          <a:xfrm>
            <a:off x="3776787" y="4656138"/>
            <a:ext cx="557213" cy="463550"/>
            <a:chOff x="4133513" y="4656059"/>
            <a:chExt cx="557058" cy="464386"/>
          </a:xfrm>
        </p:grpSpPr>
        <p:sp>
          <p:nvSpPr>
            <p:cNvPr id="56" name="Balão de Fala: Retângulo 30"/>
            <p:cNvSpPr/>
            <p:nvPr/>
          </p:nvSpPr>
          <p:spPr>
            <a:xfrm flipH="1">
              <a:off x="4133513" y="4656059"/>
              <a:ext cx="557058" cy="163807"/>
            </a:xfrm>
            <a:prstGeom prst="wedgeRectCallout">
              <a:avLst>
                <a:gd name="adj1" fmla="val -20585"/>
                <a:gd name="adj2" fmla="val 98180"/>
              </a:avLst>
            </a:prstGeom>
            <a:solidFill>
              <a:srgbClr val="007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900" dirty="0">
                  <a:latin typeface="Helvetica" panose="020B0604020202020204" pitchFamily="34" charset="0"/>
                  <a:ea typeface="Open Sans" panose="020B0606030504020204" pitchFamily="34" charset="0"/>
                  <a:cs typeface="Helvetica" panose="020B0604020202020204" pitchFamily="34" charset="0"/>
                </a:rPr>
                <a:t>Santos</a:t>
              </a:r>
            </a:p>
          </p:txBody>
        </p:sp>
        <p:sp>
          <p:nvSpPr>
            <p:cNvPr id="57" name="Elipse 31"/>
            <p:cNvSpPr/>
            <p:nvPr/>
          </p:nvSpPr>
          <p:spPr>
            <a:xfrm>
              <a:off x="4419184" y="4904156"/>
              <a:ext cx="215840" cy="216289"/>
            </a:xfrm>
            <a:prstGeom prst="ellipse">
              <a:avLst/>
            </a:prstGeom>
            <a:solidFill>
              <a:srgbClr val="00A984"/>
            </a:solidFill>
            <a:ln>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sp>
        <p:nvSpPr>
          <p:cNvPr id="58" name="CaixaDeTexto 57"/>
          <p:cNvSpPr txBox="1">
            <a:spLocks noChangeArrowheads="1"/>
          </p:cNvSpPr>
          <p:nvPr/>
        </p:nvSpPr>
        <p:spPr bwMode="auto">
          <a:xfrm>
            <a:off x="179512" y="4293096"/>
            <a:ext cx="1292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spcAft>
                <a:spcPts val="1800"/>
              </a:spcAft>
            </a:pPr>
            <a:r>
              <a:rPr lang="pt-BR" altLang="pt-BR" sz="1200">
                <a:latin typeface="Helvetica" charset="0"/>
                <a:ea typeface="Helvetica" charset="0"/>
                <a:cs typeface="Helvetica" charset="0"/>
              </a:rPr>
              <a:t>Mucuripe (CE)</a:t>
            </a:r>
          </a:p>
          <a:p>
            <a:pPr algn="r">
              <a:spcAft>
                <a:spcPts val="1800"/>
              </a:spcAft>
            </a:pPr>
            <a:r>
              <a:rPr lang="pt-BR" altLang="pt-BR" sz="1200">
                <a:latin typeface="Helvetica" charset="0"/>
                <a:ea typeface="Helvetica" charset="0"/>
                <a:cs typeface="Helvetica" charset="0"/>
              </a:rPr>
              <a:t>Paranagu</a:t>
            </a:r>
            <a:r>
              <a:rPr lang="en-US" altLang="pt-BR" sz="1200">
                <a:latin typeface="Helvetica" charset="0"/>
                <a:ea typeface="Helvetica" charset="0"/>
                <a:cs typeface="Helvetica" charset="0"/>
              </a:rPr>
              <a:t>á (PR)</a:t>
            </a:r>
            <a:endParaRPr lang="pt-BR" altLang="pt-BR" sz="1200">
              <a:latin typeface="Helvetica" charset="0"/>
              <a:ea typeface="Helvetica" charset="0"/>
              <a:cs typeface="Helvetica" charset="0"/>
            </a:endParaRPr>
          </a:p>
          <a:p>
            <a:pPr algn="r">
              <a:spcAft>
                <a:spcPts val="1800"/>
              </a:spcAft>
            </a:pPr>
            <a:r>
              <a:rPr lang="pt-BR" altLang="pt-BR" sz="1200">
                <a:latin typeface="Helvetica" charset="0"/>
                <a:ea typeface="Helvetica" charset="0"/>
                <a:cs typeface="Helvetica" charset="0"/>
              </a:rPr>
              <a:t>Santos (SP)</a:t>
            </a:r>
          </a:p>
          <a:p>
            <a:pPr algn="r">
              <a:spcAft>
                <a:spcPts val="1800"/>
              </a:spcAft>
            </a:pPr>
            <a:r>
              <a:rPr lang="en-US" altLang="pt-BR" sz="1200">
                <a:latin typeface="Helvetica" charset="0"/>
                <a:ea typeface="Helvetica" charset="0"/>
                <a:cs typeface="Helvetica" charset="0"/>
              </a:rPr>
              <a:t>Rio Grande/</a:t>
            </a:r>
            <a:br>
              <a:rPr lang="en-US" altLang="pt-BR" sz="1200">
                <a:latin typeface="Helvetica" charset="0"/>
                <a:ea typeface="Helvetica" charset="0"/>
                <a:cs typeface="Helvetica" charset="0"/>
              </a:rPr>
            </a:br>
            <a:r>
              <a:rPr lang="en-US" altLang="pt-BR" sz="1200">
                <a:latin typeface="Helvetica" charset="0"/>
                <a:ea typeface="Helvetica" charset="0"/>
                <a:cs typeface="Helvetica" charset="0"/>
              </a:rPr>
              <a:t>Tergasul (RS)</a:t>
            </a:r>
            <a:endParaRPr lang="pt-BR" altLang="pt-BR" sz="1200">
              <a:latin typeface="Helvetica" charset="0"/>
              <a:ea typeface="Helvetica" charset="0"/>
              <a:cs typeface="Helvetica" charset="0"/>
            </a:endParaRPr>
          </a:p>
        </p:txBody>
      </p:sp>
      <p:sp>
        <p:nvSpPr>
          <p:cNvPr id="59" name="CaixaDeTexto 58"/>
          <p:cNvSpPr txBox="1">
            <a:spLocks noChangeArrowheads="1"/>
          </p:cNvSpPr>
          <p:nvPr/>
        </p:nvSpPr>
        <p:spPr bwMode="auto">
          <a:xfrm>
            <a:off x="6077075" y="3894138"/>
            <a:ext cx="24828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889000">
              <a:defRPr>
                <a:solidFill>
                  <a:schemeClr val="tx1"/>
                </a:solidFill>
                <a:latin typeface="Calibri" charset="0"/>
              </a:defRPr>
            </a:lvl1pPr>
            <a:lvl2pPr marL="742950" indent="-285750" defTabSz="889000">
              <a:defRPr>
                <a:solidFill>
                  <a:schemeClr val="tx1"/>
                </a:solidFill>
                <a:latin typeface="Calibri" charset="0"/>
              </a:defRPr>
            </a:lvl2pPr>
            <a:lvl3pPr marL="1143000" indent="-228600" defTabSz="889000">
              <a:defRPr>
                <a:solidFill>
                  <a:schemeClr val="tx1"/>
                </a:solidFill>
                <a:latin typeface="Calibri" charset="0"/>
              </a:defRPr>
            </a:lvl3pPr>
            <a:lvl4pPr marL="1600200" indent="-228600" defTabSz="889000">
              <a:defRPr>
                <a:solidFill>
                  <a:schemeClr val="tx1"/>
                </a:solidFill>
                <a:latin typeface="Calibri" charset="0"/>
              </a:defRPr>
            </a:lvl4pPr>
            <a:lvl5pPr marL="2057400" indent="-228600" defTabSz="889000">
              <a:defRPr>
                <a:solidFill>
                  <a:schemeClr val="tx1"/>
                </a:solidFill>
                <a:latin typeface="Calibri" charset="0"/>
              </a:defRPr>
            </a:lvl5pPr>
            <a:lvl6pPr marL="2514600" indent="-228600" defTabSz="889000" eaLnBrk="0" fontAlgn="base" hangingPunct="0">
              <a:spcBef>
                <a:spcPct val="0"/>
              </a:spcBef>
              <a:spcAft>
                <a:spcPct val="0"/>
              </a:spcAft>
              <a:defRPr>
                <a:solidFill>
                  <a:schemeClr val="tx1"/>
                </a:solidFill>
                <a:latin typeface="Calibri" charset="0"/>
              </a:defRPr>
            </a:lvl6pPr>
            <a:lvl7pPr marL="2971800" indent="-228600" defTabSz="889000" eaLnBrk="0" fontAlgn="base" hangingPunct="0">
              <a:spcBef>
                <a:spcPct val="0"/>
              </a:spcBef>
              <a:spcAft>
                <a:spcPct val="0"/>
              </a:spcAft>
              <a:defRPr>
                <a:solidFill>
                  <a:schemeClr val="tx1"/>
                </a:solidFill>
                <a:latin typeface="Calibri" charset="0"/>
              </a:defRPr>
            </a:lvl7pPr>
            <a:lvl8pPr marL="3429000" indent="-228600" defTabSz="889000" eaLnBrk="0" fontAlgn="base" hangingPunct="0">
              <a:spcBef>
                <a:spcPct val="0"/>
              </a:spcBef>
              <a:spcAft>
                <a:spcPct val="0"/>
              </a:spcAft>
              <a:defRPr>
                <a:solidFill>
                  <a:schemeClr val="tx1"/>
                </a:solidFill>
                <a:latin typeface="Calibri" charset="0"/>
              </a:defRPr>
            </a:lvl8pPr>
            <a:lvl9pPr marL="3886200" indent="-228600" defTabSz="889000" eaLnBrk="0" fontAlgn="base" hangingPunct="0">
              <a:spcBef>
                <a:spcPct val="0"/>
              </a:spcBef>
              <a:spcAft>
                <a:spcPct val="0"/>
              </a:spcAft>
              <a:defRPr>
                <a:solidFill>
                  <a:schemeClr val="tx1"/>
                </a:solidFill>
                <a:latin typeface="Calibri" charset="0"/>
              </a:defRPr>
            </a:lvl9pPr>
          </a:lstStyle>
          <a:p>
            <a:pPr algn="r" eaLnBrk="1" hangingPunct="1">
              <a:lnSpc>
                <a:spcPct val="120000"/>
              </a:lnSpc>
              <a:spcAft>
                <a:spcPts val="1800"/>
              </a:spcAft>
            </a:pPr>
            <a:r>
              <a:rPr lang="pt-BR" altLang="pt-BR" sz="1200">
                <a:solidFill>
                  <a:srgbClr val="0075BF"/>
                </a:solidFill>
                <a:latin typeface="Helvetica" charset="0"/>
                <a:ea typeface="Open Sans Light" charset="0"/>
                <a:cs typeface="Helvetica" charset="0"/>
              </a:rPr>
              <a:t>Malha constru</a:t>
            </a:r>
            <a:r>
              <a:rPr lang="en-US" altLang="pt-BR" sz="1200">
                <a:solidFill>
                  <a:srgbClr val="0075BF"/>
                </a:solidFill>
                <a:latin typeface="Helvetica" charset="0"/>
                <a:ea typeface="Open Sans Light" charset="0"/>
                <a:cs typeface="Helvetica" charset="0"/>
              </a:rPr>
              <a:t>ída para</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planos de negócios</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anteriores</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Defícit do Centro-Oeste</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coberto pelo Sudeste</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Defícit nos Portos,</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infraestrutura de </a:t>
            </a:r>
            <a:br>
              <a:rPr lang="en-US" altLang="pt-BR" sz="1200">
                <a:solidFill>
                  <a:srgbClr val="0075BF"/>
                </a:solidFill>
                <a:latin typeface="Helvetica" charset="0"/>
                <a:ea typeface="Open Sans Light" charset="0"/>
                <a:cs typeface="Helvetica" charset="0"/>
              </a:rPr>
            </a:br>
            <a:r>
              <a:rPr lang="en-US" altLang="pt-BR" sz="1200">
                <a:solidFill>
                  <a:srgbClr val="0075BF"/>
                </a:solidFill>
                <a:latin typeface="Helvetica" charset="0"/>
                <a:ea typeface="Open Sans Light" charset="0"/>
                <a:cs typeface="Helvetica" charset="0"/>
              </a:rPr>
              <a:t>terminais e dos Portos</a:t>
            </a:r>
          </a:p>
          <a:p>
            <a:pPr algn="r" eaLnBrk="1" hangingPunct="1">
              <a:lnSpc>
                <a:spcPct val="120000"/>
              </a:lnSpc>
              <a:spcAft>
                <a:spcPts val="1800"/>
              </a:spcAft>
            </a:pPr>
            <a:r>
              <a:rPr lang="en-US" altLang="pt-BR" sz="1200">
                <a:solidFill>
                  <a:srgbClr val="0075BF"/>
                </a:solidFill>
                <a:latin typeface="Helvetica" charset="0"/>
                <a:ea typeface="Open Sans Light" charset="0"/>
                <a:cs typeface="Helvetica" charset="0"/>
              </a:rPr>
              <a:t>Indefinições sobre Portos</a:t>
            </a:r>
            <a:endParaRPr lang="pt-BR" altLang="pt-BR" sz="1200">
              <a:solidFill>
                <a:srgbClr val="0075BF"/>
              </a:solidFill>
              <a:latin typeface="Helvetica" charset="0"/>
              <a:ea typeface="Open Sans Light" charset="0"/>
              <a:cs typeface="Helvetica" charset="0"/>
            </a:endParaRPr>
          </a:p>
        </p:txBody>
      </p:sp>
      <p:sp>
        <p:nvSpPr>
          <p:cNvPr id="60" name="Seta: Curva para Cima 39"/>
          <p:cNvSpPr/>
          <p:nvPr/>
        </p:nvSpPr>
        <p:spPr>
          <a:xfrm rot="20696419" flipV="1">
            <a:off x="1586037" y="1308100"/>
            <a:ext cx="2125663" cy="790575"/>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61" name="Seta: Curva para Cima 47"/>
          <p:cNvSpPr/>
          <p:nvPr/>
        </p:nvSpPr>
        <p:spPr>
          <a:xfrm rot="2734503" flipH="1" flipV="1">
            <a:off x="5289675" y="2047875"/>
            <a:ext cx="814387" cy="487363"/>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2" name="Seta: Curva para Cima 48"/>
          <p:cNvSpPr/>
          <p:nvPr/>
        </p:nvSpPr>
        <p:spPr>
          <a:xfrm rot="1849931" flipH="1" flipV="1">
            <a:off x="4610225" y="1628775"/>
            <a:ext cx="1522412" cy="784225"/>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3" name="Seta: Curva para Cima 49"/>
          <p:cNvSpPr/>
          <p:nvPr/>
        </p:nvSpPr>
        <p:spPr>
          <a:xfrm rot="6664353" flipV="1">
            <a:off x="4666581" y="4110832"/>
            <a:ext cx="1552575" cy="852487"/>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4" name="Seta: Curva para Cima 50"/>
          <p:cNvSpPr/>
          <p:nvPr/>
        </p:nvSpPr>
        <p:spPr>
          <a:xfrm rot="7787416" flipV="1">
            <a:off x="3645024" y="5127626"/>
            <a:ext cx="2284413" cy="1039812"/>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schemeClr val="tx1"/>
              </a:solidFill>
            </a:endParaRPr>
          </a:p>
        </p:txBody>
      </p:sp>
      <p:sp>
        <p:nvSpPr>
          <p:cNvPr id="65" name="Seta: Curva para Cima 51"/>
          <p:cNvSpPr/>
          <p:nvPr/>
        </p:nvSpPr>
        <p:spPr>
          <a:xfrm rot="8145397" flipV="1">
            <a:off x="4151437" y="4808538"/>
            <a:ext cx="1581150" cy="1149350"/>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sp>
        <p:nvSpPr>
          <p:cNvPr id="66" name="Seta: Curva para Cima 52"/>
          <p:cNvSpPr/>
          <p:nvPr/>
        </p:nvSpPr>
        <p:spPr>
          <a:xfrm rot="8145397" flipV="1">
            <a:off x="4440362" y="4797425"/>
            <a:ext cx="1216025" cy="839788"/>
          </a:xfrm>
          <a:prstGeom prst="curvedUpArrow">
            <a:avLst>
              <a:gd name="adj1" fmla="val 2313"/>
              <a:gd name="adj2" fmla="val 17023"/>
              <a:gd name="adj3" fmla="val 13549"/>
            </a:avLst>
          </a:prstGeom>
          <a:solidFill>
            <a:srgbClr val="0075BF"/>
          </a:solidFill>
          <a:ln w="127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latin typeface="Helvetica" charset="0"/>
              <a:ea typeface="Helvetica" charset="0"/>
              <a:cs typeface="Helvetica" charset="0"/>
            </a:endParaRPr>
          </a:p>
        </p:txBody>
      </p:sp>
      <p:pic>
        <p:nvPicPr>
          <p:cNvPr id="67" name="Imagem 6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412" y="3030538"/>
            <a:ext cx="2714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m 6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9550" y="5011738"/>
            <a:ext cx="2714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Conector reto 56"/>
          <p:cNvCxnSpPr/>
          <p:nvPr/>
        </p:nvCxnSpPr>
        <p:spPr>
          <a:xfrm flipH="1">
            <a:off x="7486775" y="3929063"/>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0" name="Conector reto 62"/>
          <p:cNvCxnSpPr/>
          <p:nvPr/>
        </p:nvCxnSpPr>
        <p:spPr>
          <a:xfrm flipH="1">
            <a:off x="7486775" y="4832350"/>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2" name="Conector reto 64"/>
          <p:cNvCxnSpPr/>
          <p:nvPr/>
        </p:nvCxnSpPr>
        <p:spPr>
          <a:xfrm flipH="1">
            <a:off x="7486775" y="5489575"/>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cxnSp>
        <p:nvCxnSpPr>
          <p:cNvPr id="73" name="Conector reto 65"/>
          <p:cNvCxnSpPr/>
          <p:nvPr/>
        </p:nvCxnSpPr>
        <p:spPr>
          <a:xfrm flipH="1">
            <a:off x="7486775" y="6375400"/>
            <a:ext cx="976312" cy="0"/>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pic>
        <p:nvPicPr>
          <p:cNvPr id="74" name="Imagem 7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7450" y="563612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m 7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3537" y="5636121"/>
            <a:ext cx="3952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m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2800" y="563612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m 7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7450" y="5139234"/>
            <a:ext cx="3952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agem 7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3537" y="5139234"/>
            <a:ext cx="3952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m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7450" y="4320084"/>
            <a:ext cx="3952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 name="Agrupar 78"/>
          <p:cNvGrpSpPr>
            <a:grpSpLocks/>
          </p:cNvGrpSpPr>
          <p:nvPr/>
        </p:nvGrpSpPr>
        <p:grpSpPr bwMode="auto">
          <a:xfrm>
            <a:off x="6577137" y="1489075"/>
            <a:ext cx="1423988" cy="1616075"/>
            <a:chOff x="6933770" y="1489134"/>
            <a:chExt cx="1424228" cy="1615827"/>
          </a:xfrm>
        </p:grpSpPr>
        <p:sp>
          <p:nvSpPr>
            <p:cNvPr id="81" name="Elipse 53"/>
            <p:cNvSpPr/>
            <p:nvPr/>
          </p:nvSpPr>
          <p:spPr>
            <a:xfrm>
              <a:off x="7052853" y="1998644"/>
              <a:ext cx="215936" cy="215867"/>
            </a:xfrm>
            <a:prstGeom prst="ellipse">
              <a:avLst/>
            </a:prstGeom>
            <a:solidFill>
              <a:srgbClr val="E83F61"/>
            </a:solidFill>
            <a:ln w="12700">
              <a:solidFill>
                <a:srgbClr val="AF153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82" name="Elipse 55"/>
            <p:cNvSpPr/>
            <p:nvPr/>
          </p:nvSpPr>
          <p:spPr>
            <a:xfrm>
              <a:off x="7052853" y="1620877"/>
              <a:ext cx="215936" cy="215867"/>
            </a:xfrm>
            <a:prstGeom prst="ellipse">
              <a:avLst/>
            </a:prstGeom>
            <a:solidFill>
              <a:srgbClr val="00A984"/>
            </a:solidFill>
            <a:ln w="12700">
              <a:solidFill>
                <a:srgbClr val="007058"/>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83" name="Retângulo 82"/>
            <p:cNvSpPr/>
            <p:nvPr/>
          </p:nvSpPr>
          <p:spPr>
            <a:xfrm>
              <a:off x="7295781" y="1489134"/>
              <a:ext cx="1062217" cy="1615827"/>
            </a:xfrm>
            <a:prstGeom prst="rect">
              <a:avLst/>
            </a:prstGeom>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nSpc>
                  <a:spcPct val="200000"/>
                </a:lnSpc>
                <a:spcAft>
                  <a:spcPts val="600"/>
                </a:spcAft>
              </a:pPr>
              <a:r>
                <a:rPr lang="pt-BR" altLang="pt-BR" sz="1000" b="1">
                  <a:solidFill>
                    <a:srgbClr val="007058"/>
                  </a:solidFill>
                  <a:latin typeface="Helvetica" charset="0"/>
                  <a:ea typeface="Open Sans" charset="0"/>
                  <a:cs typeface="Helvetica" charset="0"/>
                </a:rPr>
                <a:t>Ofertante</a:t>
              </a:r>
            </a:p>
            <a:p>
              <a:pPr>
                <a:lnSpc>
                  <a:spcPct val="200000"/>
                </a:lnSpc>
                <a:spcAft>
                  <a:spcPts val="600"/>
                </a:spcAft>
              </a:pPr>
              <a:r>
                <a:rPr lang="pt-BR" altLang="pt-BR" sz="1000" b="1">
                  <a:solidFill>
                    <a:srgbClr val="AF1532"/>
                  </a:solidFill>
                  <a:latin typeface="Helvetica" charset="0"/>
                  <a:ea typeface="Open Sans" charset="0"/>
                  <a:cs typeface="Helvetica" charset="0"/>
                </a:rPr>
                <a:t>Demandante</a:t>
              </a:r>
            </a:p>
            <a:p>
              <a:pPr>
                <a:lnSpc>
                  <a:spcPct val="200000"/>
                </a:lnSpc>
                <a:spcAft>
                  <a:spcPts val="600"/>
                </a:spcAft>
              </a:pPr>
              <a:r>
                <a:rPr lang="pt-BR" altLang="pt-BR" sz="1000" b="1">
                  <a:latin typeface="Helvetica" charset="0"/>
                  <a:ea typeface="Open Sans" charset="0"/>
                  <a:cs typeface="Helvetica" charset="0"/>
                </a:rPr>
                <a:t>Importação</a:t>
              </a:r>
            </a:p>
            <a:p>
              <a:pPr>
                <a:spcAft>
                  <a:spcPts val="600"/>
                </a:spcAft>
              </a:pPr>
              <a:r>
                <a:rPr lang="pt-BR" altLang="pt-BR" sz="1000" b="1">
                  <a:latin typeface="Helvetica" charset="0"/>
                  <a:ea typeface="Open Sans" charset="0"/>
                  <a:cs typeface="Helvetica" charset="0"/>
                </a:rPr>
                <a:t>Grau de </a:t>
              </a:r>
              <a:br>
                <a:rPr lang="pt-BR" altLang="pt-BR" sz="1000" b="1">
                  <a:latin typeface="Helvetica" charset="0"/>
                  <a:ea typeface="Open Sans" charset="0"/>
                  <a:cs typeface="Helvetica" charset="0"/>
                </a:rPr>
              </a:br>
              <a:r>
                <a:rPr lang="pt-BR" altLang="pt-BR" sz="1000" b="1">
                  <a:latin typeface="Helvetica" charset="0"/>
                  <a:ea typeface="Open Sans" charset="0"/>
                  <a:cs typeface="Helvetica" charset="0"/>
                </a:rPr>
                <a:t>infraestrutura</a:t>
              </a:r>
              <a:endParaRPr lang="pt-BR" altLang="pt-BR" b="1">
                <a:latin typeface="Helvetica" charset="0"/>
                <a:ea typeface="Open Sans" charset="0"/>
                <a:cs typeface="Helvetica" charset="0"/>
              </a:endParaRPr>
            </a:p>
          </p:txBody>
        </p:sp>
        <p:pic>
          <p:nvPicPr>
            <p:cNvPr id="84" name="Imagem 5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878" y="2325922"/>
              <a:ext cx="306611" cy="30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agem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3770" y="2757475"/>
              <a:ext cx="395734" cy="27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 name="Imagem 8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7450" y="4715371"/>
            <a:ext cx="3952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tângulo 70"/>
          <p:cNvSpPr/>
          <p:nvPr/>
        </p:nvSpPr>
        <p:spPr>
          <a:xfrm>
            <a:off x="68635" y="6382489"/>
            <a:ext cx="2775173" cy="430887"/>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5004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500" fill="hold"/>
                                        <p:tgtEl>
                                          <p:spTgt spid="20"/>
                                        </p:tgtEl>
                                        <p:attrNameLst>
                                          <p:attrName>ppt_w</p:attrName>
                                        </p:attrNameLst>
                                      </p:cBhvr>
                                      <p:tavLst>
                                        <p:tav tm="0">
                                          <p:val>
                                            <p:fltVal val="0"/>
                                          </p:val>
                                        </p:tav>
                                        <p:tav tm="100000">
                                          <p:val>
                                            <p:strVal val="#ppt_w"/>
                                          </p:val>
                                        </p:tav>
                                      </p:tavLst>
                                    </p:anim>
                                    <p:anim calcmode="lin" valueType="num">
                                      <p:cBhvr>
                                        <p:cTn id="8" dur="1500" fill="hold"/>
                                        <p:tgtEl>
                                          <p:spTgt spid="20"/>
                                        </p:tgtEl>
                                        <p:attrNameLst>
                                          <p:attrName>ppt_h</p:attrName>
                                        </p:attrNameLst>
                                      </p:cBhvr>
                                      <p:tavLst>
                                        <p:tav tm="0">
                                          <p:val>
                                            <p:fltVal val="0"/>
                                          </p:val>
                                        </p:tav>
                                        <p:tav tm="100000">
                                          <p:val>
                                            <p:strVal val="#ppt_h"/>
                                          </p:val>
                                        </p:tav>
                                      </p:tavLst>
                                    </p:anim>
                                    <p:animEffect transition="in" filter="fade">
                                      <p:cBhvr>
                                        <p:cTn id="9" dur="1500"/>
                                        <p:tgtEl>
                                          <p:spTgt spid="20"/>
                                        </p:tgtEl>
                                      </p:cBhvr>
                                    </p:animEffect>
                                    <p:anim calcmode="lin" valueType="num">
                                      <p:cBhvr>
                                        <p:cTn id="10" dur="1500" fill="hold"/>
                                        <p:tgtEl>
                                          <p:spTgt spid="20"/>
                                        </p:tgtEl>
                                        <p:attrNameLst>
                                          <p:attrName>ppt_x</p:attrName>
                                        </p:attrNameLst>
                                      </p:cBhvr>
                                      <p:tavLst>
                                        <p:tav tm="0">
                                          <p:val>
                                            <p:fltVal val="0.5"/>
                                          </p:val>
                                        </p:tav>
                                        <p:tav tm="100000">
                                          <p:val>
                                            <p:strVal val="#ppt_x"/>
                                          </p:val>
                                        </p:tav>
                                      </p:tavLst>
                                    </p:anim>
                                    <p:anim calcmode="lin" valueType="num">
                                      <p:cBhvr>
                                        <p:cTn id="11" dur="1500" fill="hold"/>
                                        <p:tgtEl>
                                          <p:spTgt spid="20"/>
                                        </p:tgtEl>
                                        <p:attrNameLst>
                                          <p:attrName>ppt_y</p:attrName>
                                        </p:attrNameLst>
                                      </p:cBhvr>
                                      <p:tavLst>
                                        <p:tav tm="0">
                                          <p:val>
                                            <p:fltVal val="0.5"/>
                                          </p:val>
                                        </p:tav>
                                        <p:tav tm="100000">
                                          <p:val>
                                            <p:strVal val="#ppt_y"/>
                                          </p:val>
                                        </p:tav>
                                      </p:tavLst>
                                    </p:anim>
                                  </p:childTnLst>
                                </p:cTn>
                              </p:par>
                              <p:par>
                                <p:cTn id="12" presetID="2" presetClass="entr" presetSubtype="2" decel="100000" fill="hold" nodeType="with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1500" fill="hold"/>
                                        <p:tgtEl>
                                          <p:spTgt spid="80"/>
                                        </p:tgtEl>
                                        <p:attrNameLst>
                                          <p:attrName>ppt_x</p:attrName>
                                        </p:attrNameLst>
                                      </p:cBhvr>
                                      <p:tavLst>
                                        <p:tav tm="0">
                                          <p:val>
                                            <p:strVal val="1+#ppt_w/2"/>
                                          </p:val>
                                        </p:tav>
                                        <p:tav tm="100000">
                                          <p:val>
                                            <p:strVal val="#ppt_x"/>
                                          </p:val>
                                        </p:tav>
                                      </p:tavLst>
                                    </p:anim>
                                    <p:anim calcmode="lin" valueType="num">
                                      <p:cBhvr additive="base">
                                        <p:cTn id="15" dur="1500" fill="hold"/>
                                        <p:tgtEl>
                                          <p:spTgt spid="80"/>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fill="hold"/>
                                        <p:tgtEl>
                                          <p:spTgt spid="58"/>
                                        </p:tgtEl>
                                        <p:attrNameLst>
                                          <p:attrName>ppt_x</p:attrName>
                                        </p:attrNameLst>
                                      </p:cBhvr>
                                      <p:tavLst>
                                        <p:tav tm="0">
                                          <p:val>
                                            <p:strVal val="0-#ppt_w/2"/>
                                          </p:val>
                                        </p:tav>
                                        <p:tav tm="100000">
                                          <p:val>
                                            <p:strVal val="#ppt_x"/>
                                          </p:val>
                                        </p:tav>
                                      </p:tavLst>
                                    </p:anim>
                                    <p:anim calcmode="lin" valueType="num">
                                      <p:cBhvr additive="base">
                                        <p:cTn id="19" dur="500" fill="hold"/>
                                        <p:tgtEl>
                                          <p:spTgt spid="58"/>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25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childTnLst>
                                </p:cTn>
                              </p:par>
                              <p:par>
                                <p:cTn id="23" presetID="10" presetClass="entr" presetSubtype="0" fill="hold" nodeType="withEffect">
                                  <p:stCondLst>
                                    <p:cond delay="25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childTnLst>
                                </p:cTn>
                              </p:par>
                              <p:par>
                                <p:cTn id="26" presetID="10" presetClass="entr" presetSubtype="0" fill="hold" nodeType="withEffect">
                                  <p:stCondLst>
                                    <p:cond delay="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750"/>
                                        <p:tgtEl>
                                          <p:spTgt spid="77"/>
                                        </p:tgtEl>
                                      </p:cBhvr>
                                    </p:animEffect>
                                  </p:childTnLst>
                                </p:cTn>
                              </p:par>
                              <p:par>
                                <p:cTn id="29" presetID="10" presetClass="entr" presetSubtype="0" fill="hold" nodeType="withEffect">
                                  <p:stCondLst>
                                    <p:cond delay="75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750"/>
                                        <p:tgtEl>
                                          <p:spTgt spid="78"/>
                                        </p:tgtEl>
                                      </p:cBhvr>
                                    </p:animEffect>
                                  </p:childTnLst>
                                </p:cTn>
                              </p:par>
                              <p:par>
                                <p:cTn id="32" presetID="10" presetClass="entr" presetSubtype="0" fill="hold" nodeType="withEffect">
                                  <p:stCondLst>
                                    <p:cond delay="100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750"/>
                                        <p:tgtEl>
                                          <p:spTgt spid="74"/>
                                        </p:tgtEl>
                                      </p:cBhvr>
                                    </p:animEffect>
                                  </p:childTnLst>
                                </p:cTn>
                              </p:par>
                              <p:par>
                                <p:cTn id="35" presetID="10" presetClass="entr" presetSubtype="0" fill="hold" nodeType="withEffect">
                                  <p:stCondLst>
                                    <p:cond delay="125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750"/>
                                        <p:tgtEl>
                                          <p:spTgt spid="75"/>
                                        </p:tgtEl>
                                      </p:cBhvr>
                                    </p:animEffect>
                                  </p:childTnLst>
                                </p:cTn>
                              </p:par>
                              <p:par>
                                <p:cTn id="38" presetID="10" presetClass="entr" presetSubtype="0" fill="hold" nodeType="withEffect">
                                  <p:stCondLst>
                                    <p:cond delay="150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750"/>
                                        <p:tgtEl>
                                          <p:spTgt spid="76"/>
                                        </p:tgtEl>
                                      </p:cBhvr>
                                    </p:animEffect>
                                  </p:childTnLst>
                                </p:cTn>
                              </p:par>
                            </p:childTnLst>
                          </p:cTn>
                        </p:par>
                        <p:par>
                          <p:cTn id="41" fill="hold">
                            <p:stCondLst>
                              <p:cond delay="2250"/>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250"/>
                                        <p:tgtEl>
                                          <p:spTgt spid="22"/>
                                        </p:tgtEl>
                                      </p:cBhvr>
                                    </p:animEffect>
                                    <p:anim calcmode="lin" valueType="num">
                                      <p:cBhvr>
                                        <p:cTn id="45" dur="250" fill="hold"/>
                                        <p:tgtEl>
                                          <p:spTgt spid="22"/>
                                        </p:tgtEl>
                                        <p:attrNameLst>
                                          <p:attrName>ppt_x</p:attrName>
                                        </p:attrNameLst>
                                      </p:cBhvr>
                                      <p:tavLst>
                                        <p:tav tm="0">
                                          <p:val>
                                            <p:strVal val="#ppt_x"/>
                                          </p:val>
                                        </p:tav>
                                        <p:tav tm="100000">
                                          <p:val>
                                            <p:strVal val="#ppt_x"/>
                                          </p:val>
                                        </p:tav>
                                      </p:tavLst>
                                    </p:anim>
                                    <p:anim calcmode="lin" valueType="num">
                                      <p:cBhvr>
                                        <p:cTn id="46" dur="25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anim calcmode="lin" valueType="num">
                                      <p:cBhvr>
                                        <p:cTn id="51" dur="250" fill="hold"/>
                                        <p:tgtEl>
                                          <p:spTgt spid="25"/>
                                        </p:tgtEl>
                                        <p:attrNameLst>
                                          <p:attrName>ppt_x</p:attrName>
                                        </p:attrNameLst>
                                      </p:cBhvr>
                                      <p:tavLst>
                                        <p:tav tm="0">
                                          <p:val>
                                            <p:strVal val="#ppt_x"/>
                                          </p:val>
                                        </p:tav>
                                        <p:tav tm="100000">
                                          <p:val>
                                            <p:strVal val="#ppt_x"/>
                                          </p:val>
                                        </p:tav>
                                      </p:tavLst>
                                    </p:anim>
                                    <p:anim calcmode="lin" valueType="num">
                                      <p:cBhvr>
                                        <p:cTn id="52" dur="25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42"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anim calcmode="lin" valueType="num">
                                      <p:cBhvr>
                                        <p:cTn id="57" dur="250" fill="hold"/>
                                        <p:tgtEl>
                                          <p:spTgt spid="28"/>
                                        </p:tgtEl>
                                        <p:attrNameLst>
                                          <p:attrName>ppt_x</p:attrName>
                                        </p:attrNameLst>
                                      </p:cBhvr>
                                      <p:tavLst>
                                        <p:tav tm="0">
                                          <p:val>
                                            <p:strVal val="#ppt_x"/>
                                          </p:val>
                                        </p:tav>
                                        <p:tav tm="100000">
                                          <p:val>
                                            <p:strVal val="#ppt_x"/>
                                          </p:val>
                                        </p:tav>
                                      </p:tavLst>
                                    </p:anim>
                                    <p:anim calcmode="lin" valueType="num">
                                      <p:cBhvr>
                                        <p:cTn id="58" dur="25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childTnLst>
                          </p:cTn>
                        </p:par>
                        <p:par>
                          <p:cTn id="65" fill="hold">
                            <p:stCondLst>
                              <p:cond delay="3250"/>
                            </p:stCondLst>
                            <p:childTnLst>
                              <p:par>
                                <p:cTn id="66" presetID="42"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250"/>
                                        <p:tgtEl>
                                          <p:spTgt spid="34"/>
                                        </p:tgtEl>
                                      </p:cBhvr>
                                    </p:animEffect>
                                    <p:anim calcmode="lin" valueType="num">
                                      <p:cBhvr>
                                        <p:cTn id="69" dur="250" fill="hold"/>
                                        <p:tgtEl>
                                          <p:spTgt spid="34"/>
                                        </p:tgtEl>
                                        <p:attrNameLst>
                                          <p:attrName>ppt_x</p:attrName>
                                        </p:attrNameLst>
                                      </p:cBhvr>
                                      <p:tavLst>
                                        <p:tav tm="0">
                                          <p:val>
                                            <p:strVal val="#ppt_x"/>
                                          </p:val>
                                        </p:tav>
                                        <p:tav tm="100000">
                                          <p:val>
                                            <p:strVal val="#ppt_x"/>
                                          </p:val>
                                        </p:tav>
                                      </p:tavLst>
                                    </p:anim>
                                    <p:anim calcmode="lin" valueType="num">
                                      <p:cBhvr>
                                        <p:cTn id="70" dur="25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42" presetClass="entr" presetSubtype="0"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250"/>
                                        <p:tgtEl>
                                          <p:spTgt spid="37"/>
                                        </p:tgtEl>
                                      </p:cBhvr>
                                    </p:animEffect>
                                    <p:anim calcmode="lin" valueType="num">
                                      <p:cBhvr>
                                        <p:cTn id="75" dur="250" fill="hold"/>
                                        <p:tgtEl>
                                          <p:spTgt spid="37"/>
                                        </p:tgtEl>
                                        <p:attrNameLst>
                                          <p:attrName>ppt_x</p:attrName>
                                        </p:attrNameLst>
                                      </p:cBhvr>
                                      <p:tavLst>
                                        <p:tav tm="0">
                                          <p:val>
                                            <p:strVal val="#ppt_x"/>
                                          </p:val>
                                        </p:tav>
                                        <p:tav tm="100000">
                                          <p:val>
                                            <p:strVal val="#ppt_x"/>
                                          </p:val>
                                        </p:tav>
                                      </p:tavLst>
                                    </p:anim>
                                    <p:anim calcmode="lin" valueType="num">
                                      <p:cBhvr>
                                        <p:cTn id="76" dur="25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3750"/>
                            </p:stCondLst>
                            <p:childTnLst>
                              <p:par>
                                <p:cTn id="78" presetID="42"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250"/>
                                        <p:tgtEl>
                                          <p:spTgt spid="46"/>
                                        </p:tgtEl>
                                      </p:cBhvr>
                                    </p:animEffect>
                                    <p:anim calcmode="lin" valueType="num">
                                      <p:cBhvr>
                                        <p:cTn id="81" dur="250" fill="hold"/>
                                        <p:tgtEl>
                                          <p:spTgt spid="46"/>
                                        </p:tgtEl>
                                        <p:attrNameLst>
                                          <p:attrName>ppt_x</p:attrName>
                                        </p:attrNameLst>
                                      </p:cBhvr>
                                      <p:tavLst>
                                        <p:tav tm="0">
                                          <p:val>
                                            <p:strVal val="#ppt_x"/>
                                          </p:val>
                                        </p:tav>
                                        <p:tav tm="100000">
                                          <p:val>
                                            <p:strVal val="#ppt_x"/>
                                          </p:val>
                                        </p:tav>
                                      </p:tavLst>
                                    </p:anim>
                                    <p:anim calcmode="lin" valueType="num">
                                      <p:cBhvr>
                                        <p:cTn id="82" dur="250" fill="hold"/>
                                        <p:tgtEl>
                                          <p:spTgt spid="46"/>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250"/>
                                        <p:tgtEl>
                                          <p:spTgt spid="40"/>
                                        </p:tgtEl>
                                      </p:cBhvr>
                                    </p:animEffect>
                                    <p:anim calcmode="lin" valueType="num">
                                      <p:cBhvr>
                                        <p:cTn id="87" dur="250" fill="hold"/>
                                        <p:tgtEl>
                                          <p:spTgt spid="40"/>
                                        </p:tgtEl>
                                        <p:attrNameLst>
                                          <p:attrName>ppt_x</p:attrName>
                                        </p:attrNameLst>
                                      </p:cBhvr>
                                      <p:tavLst>
                                        <p:tav tm="0">
                                          <p:val>
                                            <p:strVal val="#ppt_x"/>
                                          </p:val>
                                        </p:tav>
                                        <p:tav tm="100000">
                                          <p:val>
                                            <p:strVal val="#ppt_x"/>
                                          </p:val>
                                        </p:tav>
                                      </p:tavLst>
                                    </p:anim>
                                    <p:anim calcmode="lin" valueType="num">
                                      <p:cBhvr>
                                        <p:cTn id="88" dur="250" fill="hold"/>
                                        <p:tgtEl>
                                          <p:spTgt spid="40"/>
                                        </p:tgtEl>
                                        <p:attrNameLst>
                                          <p:attrName>ppt_y</p:attrName>
                                        </p:attrNameLst>
                                      </p:cBhvr>
                                      <p:tavLst>
                                        <p:tav tm="0">
                                          <p:val>
                                            <p:strVal val="#ppt_y+.1"/>
                                          </p:val>
                                        </p:tav>
                                        <p:tav tm="100000">
                                          <p:val>
                                            <p:strVal val="#ppt_y"/>
                                          </p:val>
                                        </p:tav>
                                      </p:tavLst>
                                    </p:anim>
                                  </p:childTnLst>
                                </p:cTn>
                              </p:par>
                            </p:childTnLst>
                          </p:cTn>
                        </p:par>
                        <p:par>
                          <p:cTn id="89" fill="hold">
                            <p:stCondLst>
                              <p:cond delay="4250"/>
                            </p:stCondLst>
                            <p:childTnLst>
                              <p:par>
                                <p:cTn id="90" presetID="42"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250"/>
                                        <p:tgtEl>
                                          <p:spTgt spid="43"/>
                                        </p:tgtEl>
                                      </p:cBhvr>
                                    </p:animEffect>
                                    <p:anim calcmode="lin" valueType="num">
                                      <p:cBhvr>
                                        <p:cTn id="93" dur="250" fill="hold"/>
                                        <p:tgtEl>
                                          <p:spTgt spid="43"/>
                                        </p:tgtEl>
                                        <p:attrNameLst>
                                          <p:attrName>ppt_x</p:attrName>
                                        </p:attrNameLst>
                                      </p:cBhvr>
                                      <p:tavLst>
                                        <p:tav tm="0">
                                          <p:val>
                                            <p:strVal val="#ppt_x"/>
                                          </p:val>
                                        </p:tav>
                                        <p:tav tm="100000">
                                          <p:val>
                                            <p:strVal val="#ppt_x"/>
                                          </p:val>
                                        </p:tav>
                                      </p:tavLst>
                                    </p:anim>
                                    <p:anim calcmode="lin" valueType="num">
                                      <p:cBhvr>
                                        <p:cTn id="94" dur="250" fill="hold"/>
                                        <p:tgtEl>
                                          <p:spTgt spid="43"/>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42" presetClass="entr" presetSubtype="0"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250"/>
                                        <p:tgtEl>
                                          <p:spTgt spid="55"/>
                                        </p:tgtEl>
                                      </p:cBhvr>
                                    </p:animEffect>
                                    <p:anim calcmode="lin" valueType="num">
                                      <p:cBhvr>
                                        <p:cTn id="99" dur="250" fill="hold"/>
                                        <p:tgtEl>
                                          <p:spTgt spid="55"/>
                                        </p:tgtEl>
                                        <p:attrNameLst>
                                          <p:attrName>ppt_x</p:attrName>
                                        </p:attrNameLst>
                                      </p:cBhvr>
                                      <p:tavLst>
                                        <p:tav tm="0">
                                          <p:val>
                                            <p:strVal val="#ppt_x"/>
                                          </p:val>
                                        </p:tav>
                                        <p:tav tm="100000">
                                          <p:val>
                                            <p:strVal val="#ppt_x"/>
                                          </p:val>
                                        </p:tav>
                                      </p:tavLst>
                                    </p:anim>
                                    <p:anim calcmode="lin" valueType="num">
                                      <p:cBhvr>
                                        <p:cTn id="100" dur="25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4750"/>
                            </p:stCondLst>
                            <p:childTnLst>
                              <p:par>
                                <p:cTn id="102" presetID="42" presetClass="entr" presetSubtype="0" fill="hold"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250"/>
                                        <p:tgtEl>
                                          <p:spTgt spid="49"/>
                                        </p:tgtEl>
                                      </p:cBhvr>
                                    </p:animEffect>
                                    <p:anim calcmode="lin" valueType="num">
                                      <p:cBhvr>
                                        <p:cTn id="105" dur="250" fill="hold"/>
                                        <p:tgtEl>
                                          <p:spTgt spid="49"/>
                                        </p:tgtEl>
                                        <p:attrNameLst>
                                          <p:attrName>ppt_x</p:attrName>
                                        </p:attrNameLst>
                                      </p:cBhvr>
                                      <p:tavLst>
                                        <p:tav tm="0">
                                          <p:val>
                                            <p:strVal val="#ppt_x"/>
                                          </p:val>
                                        </p:tav>
                                        <p:tav tm="100000">
                                          <p:val>
                                            <p:strVal val="#ppt_x"/>
                                          </p:val>
                                        </p:tav>
                                      </p:tavLst>
                                    </p:anim>
                                    <p:anim calcmode="lin" valueType="num">
                                      <p:cBhvr>
                                        <p:cTn id="106" dur="250" fill="hold"/>
                                        <p:tgtEl>
                                          <p:spTgt spid="49"/>
                                        </p:tgtEl>
                                        <p:attrNameLst>
                                          <p:attrName>ppt_y</p:attrName>
                                        </p:attrNameLst>
                                      </p:cBhvr>
                                      <p:tavLst>
                                        <p:tav tm="0">
                                          <p:val>
                                            <p:strVal val="#ppt_y+.1"/>
                                          </p:val>
                                        </p:tav>
                                        <p:tav tm="100000">
                                          <p:val>
                                            <p:strVal val="#ppt_y"/>
                                          </p:val>
                                        </p:tav>
                                      </p:tavLst>
                                    </p:anim>
                                  </p:childTnLst>
                                </p:cTn>
                              </p:par>
                            </p:childTnLst>
                          </p:cTn>
                        </p:par>
                        <p:par>
                          <p:cTn id="107" fill="hold">
                            <p:stCondLst>
                              <p:cond delay="5000"/>
                            </p:stCondLst>
                            <p:childTnLst>
                              <p:par>
                                <p:cTn id="108" presetID="42" presetClass="entr" presetSubtype="0"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250"/>
                                        <p:tgtEl>
                                          <p:spTgt spid="52"/>
                                        </p:tgtEl>
                                      </p:cBhvr>
                                    </p:animEffect>
                                    <p:anim calcmode="lin" valueType="num">
                                      <p:cBhvr>
                                        <p:cTn id="111" dur="250" fill="hold"/>
                                        <p:tgtEl>
                                          <p:spTgt spid="52"/>
                                        </p:tgtEl>
                                        <p:attrNameLst>
                                          <p:attrName>ppt_x</p:attrName>
                                        </p:attrNameLst>
                                      </p:cBhvr>
                                      <p:tavLst>
                                        <p:tav tm="0">
                                          <p:val>
                                            <p:strVal val="#ppt_x"/>
                                          </p:val>
                                        </p:tav>
                                        <p:tav tm="100000">
                                          <p:val>
                                            <p:strVal val="#ppt_x"/>
                                          </p:val>
                                        </p:tav>
                                      </p:tavLst>
                                    </p:anim>
                                    <p:anim calcmode="lin" valueType="num">
                                      <p:cBhvr>
                                        <p:cTn id="112" dur="250" fill="hold"/>
                                        <p:tgtEl>
                                          <p:spTgt spid="52"/>
                                        </p:tgtEl>
                                        <p:attrNameLst>
                                          <p:attrName>ppt_y</p:attrName>
                                        </p:attrNameLst>
                                      </p:cBhvr>
                                      <p:tavLst>
                                        <p:tav tm="0">
                                          <p:val>
                                            <p:strVal val="#ppt_y+.1"/>
                                          </p:val>
                                        </p:tav>
                                        <p:tav tm="100000">
                                          <p:val>
                                            <p:strVal val="#ppt_y"/>
                                          </p:val>
                                        </p:tav>
                                      </p:tavLst>
                                    </p:anim>
                                  </p:childTnLst>
                                </p:cTn>
                              </p:par>
                            </p:childTnLst>
                          </p:cTn>
                        </p:par>
                        <p:par>
                          <p:cTn id="113" fill="hold">
                            <p:stCondLst>
                              <p:cond delay="5250"/>
                            </p:stCondLst>
                            <p:childTnLst>
                              <p:par>
                                <p:cTn id="114" presetID="2" presetClass="entr" presetSubtype="2" decel="100000"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1000" fill="hold"/>
                                        <p:tgtEl>
                                          <p:spTgt spid="67"/>
                                        </p:tgtEl>
                                        <p:attrNameLst>
                                          <p:attrName>ppt_x</p:attrName>
                                        </p:attrNameLst>
                                      </p:cBhvr>
                                      <p:tavLst>
                                        <p:tav tm="0">
                                          <p:val>
                                            <p:strVal val="1+#ppt_w/2"/>
                                          </p:val>
                                        </p:tav>
                                        <p:tav tm="100000">
                                          <p:val>
                                            <p:strVal val="#ppt_x"/>
                                          </p:val>
                                        </p:tav>
                                      </p:tavLst>
                                    </p:anim>
                                    <p:anim calcmode="lin" valueType="num">
                                      <p:cBhvr additive="base">
                                        <p:cTn id="117" dur="1000" fill="hold"/>
                                        <p:tgtEl>
                                          <p:spTgt spid="67"/>
                                        </p:tgtEl>
                                        <p:attrNameLst>
                                          <p:attrName>ppt_y</p:attrName>
                                        </p:attrNameLst>
                                      </p:cBhvr>
                                      <p:tavLst>
                                        <p:tav tm="0">
                                          <p:val>
                                            <p:strVal val="#ppt_y"/>
                                          </p:val>
                                        </p:tav>
                                        <p:tav tm="100000">
                                          <p:val>
                                            <p:strVal val="#ppt_y"/>
                                          </p:val>
                                        </p:tav>
                                      </p:tavLst>
                                    </p:anim>
                                  </p:childTnLst>
                                </p:cTn>
                              </p:par>
                              <p:par>
                                <p:cTn id="118" presetID="2" presetClass="entr" presetSubtype="2" decel="10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000" fill="hold"/>
                                        <p:tgtEl>
                                          <p:spTgt spid="68"/>
                                        </p:tgtEl>
                                        <p:attrNameLst>
                                          <p:attrName>ppt_x</p:attrName>
                                        </p:attrNameLst>
                                      </p:cBhvr>
                                      <p:tavLst>
                                        <p:tav tm="0">
                                          <p:val>
                                            <p:strVal val="1+#ppt_w/2"/>
                                          </p:val>
                                        </p:tav>
                                        <p:tav tm="100000">
                                          <p:val>
                                            <p:strVal val="#ppt_x"/>
                                          </p:val>
                                        </p:tav>
                                      </p:tavLst>
                                    </p:anim>
                                    <p:anim calcmode="lin" valueType="num">
                                      <p:cBhvr additive="base">
                                        <p:cTn id="121" dur="1000" fill="hold"/>
                                        <p:tgtEl>
                                          <p:spTgt spid="68"/>
                                        </p:tgtEl>
                                        <p:attrNameLst>
                                          <p:attrName>ppt_y</p:attrName>
                                        </p:attrNameLst>
                                      </p:cBhvr>
                                      <p:tavLst>
                                        <p:tav tm="0">
                                          <p:val>
                                            <p:strVal val="#ppt_y"/>
                                          </p:val>
                                        </p:tav>
                                        <p:tav tm="100000">
                                          <p:val>
                                            <p:strVal val="#ppt_y"/>
                                          </p:val>
                                        </p:tav>
                                      </p:tavLst>
                                    </p:anim>
                                  </p:childTnLst>
                                </p:cTn>
                              </p:par>
                            </p:childTnLst>
                          </p:cTn>
                        </p:par>
                        <p:par>
                          <p:cTn id="122" fill="hold">
                            <p:stCondLst>
                              <p:cond delay="6250"/>
                            </p:stCondLst>
                            <p:childTnLst>
                              <p:par>
                                <p:cTn id="123" presetID="22" presetClass="entr" presetSubtype="8"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left)">
                                      <p:cBhvr>
                                        <p:cTn id="125" dur="1000"/>
                                        <p:tgtEl>
                                          <p:spTgt spid="60"/>
                                        </p:tgtEl>
                                      </p:cBhvr>
                                    </p:animEffect>
                                  </p:childTnLst>
                                </p:cTn>
                              </p:par>
                            </p:childTnLst>
                          </p:cTn>
                        </p:par>
                        <p:par>
                          <p:cTn id="126" fill="hold">
                            <p:stCondLst>
                              <p:cond delay="7250"/>
                            </p:stCondLst>
                            <p:childTnLst>
                              <p:par>
                                <p:cTn id="127" presetID="22" presetClass="entr" presetSubtype="2"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wipe(right)">
                                      <p:cBhvr>
                                        <p:cTn id="129" dur="500"/>
                                        <p:tgtEl>
                                          <p:spTgt spid="61"/>
                                        </p:tgtEl>
                                      </p:cBhvr>
                                    </p:animEffect>
                                  </p:childTnLst>
                                </p:cTn>
                              </p:par>
                            </p:childTnLst>
                          </p:cTn>
                        </p:par>
                        <p:par>
                          <p:cTn id="130" fill="hold">
                            <p:stCondLst>
                              <p:cond delay="7750"/>
                            </p:stCondLst>
                            <p:childTnLst>
                              <p:par>
                                <p:cTn id="131" presetID="22" presetClass="entr" presetSubtype="2" fill="hold" grpId="0" nodeType="after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right)">
                                      <p:cBhvr>
                                        <p:cTn id="133" dur="500"/>
                                        <p:tgtEl>
                                          <p:spTgt spid="62"/>
                                        </p:tgtEl>
                                      </p:cBhvr>
                                    </p:animEffect>
                                  </p:childTnLst>
                                </p:cTn>
                              </p:par>
                            </p:childTnLst>
                          </p:cTn>
                        </p:par>
                        <p:par>
                          <p:cTn id="134" fill="hold">
                            <p:stCondLst>
                              <p:cond delay="8250"/>
                            </p:stCondLst>
                            <p:childTnLst>
                              <p:par>
                                <p:cTn id="135" presetID="21" presetClass="entr" presetSubtype="1" fill="hold" grpId="0" nodeType="afterEffect">
                                  <p:stCondLst>
                                    <p:cond delay="0"/>
                                  </p:stCondLst>
                                  <p:childTnLst>
                                    <p:set>
                                      <p:cBhvr>
                                        <p:cTn id="136" dur="1" fill="hold">
                                          <p:stCondLst>
                                            <p:cond delay="0"/>
                                          </p:stCondLst>
                                        </p:cTn>
                                        <p:tgtEl>
                                          <p:spTgt spid="63"/>
                                        </p:tgtEl>
                                        <p:attrNameLst>
                                          <p:attrName>style.visibility</p:attrName>
                                        </p:attrNameLst>
                                      </p:cBhvr>
                                      <p:to>
                                        <p:strVal val="visible"/>
                                      </p:to>
                                    </p:set>
                                    <p:animEffect transition="in" filter="wheel(1)">
                                      <p:cBhvr>
                                        <p:cTn id="137" dur="500"/>
                                        <p:tgtEl>
                                          <p:spTgt spid="63"/>
                                        </p:tgtEl>
                                      </p:cBhvr>
                                    </p:animEffect>
                                  </p:childTnLst>
                                </p:cTn>
                              </p:par>
                            </p:childTnLst>
                          </p:cTn>
                        </p:par>
                        <p:par>
                          <p:cTn id="138" fill="hold">
                            <p:stCondLst>
                              <p:cond delay="8750"/>
                            </p:stCondLst>
                            <p:childTnLst>
                              <p:par>
                                <p:cTn id="139" presetID="21" presetClass="entr" presetSubtype="1" fill="hold" grpId="0" nodeType="afterEffect">
                                  <p:stCondLst>
                                    <p:cond delay="50"/>
                                  </p:stCondLst>
                                  <p:childTnLst>
                                    <p:set>
                                      <p:cBhvr>
                                        <p:cTn id="140" dur="1" fill="hold">
                                          <p:stCondLst>
                                            <p:cond delay="0"/>
                                          </p:stCondLst>
                                        </p:cTn>
                                        <p:tgtEl>
                                          <p:spTgt spid="66"/>
                                        </p:tgtEl>
                                        <p:attrNameLst>
                                          <p:attrName>style.visibility</p:attrName>
                                        </p:attrNameLst>
                                      </p:cBhvr>
                                      <p:to>
                                        <p:strVal val="visible"/>
                                      </p:to>
                                    </p:set>
                                    <p:animEffect transition="in" filter="wheel(1)">
                                      <p:cBhvr>
                                        <p:cTn id="141" dur="500"/>
                                        <p:tgtEl>
                                          <p:spTgt spid="66"/>
                                        </p:tgtEl>
                                      </p:cBhvr>
                                    </p:animEffect>
                                  </p:childTnLst>
                                </p:cTn>
                              </p:par>
                            </p:childTnLst>
                          </p:cTn>
                        </p:par>
                        <p:par>
                          <p:cTn id="142" fill="hold">
                            <p:stCondLst>
                              <p:cond delay="9300"/>
                            </p:stCondLst>
                            <p:childTnLst>
                              <p:par>
                                <p:cTn id="143" presetID="21" presetClass="entr" presetSubtype="1" fill="hold" grpId="0" nodeType="after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wheel(1)">
                                      <p:cBhvr>
                                        <p:cTn id="145" dur="500"/>
                                        <p:tgtEl>
                                          <p:spTgt spid="65"/>
                                        </p:tgtEl>
                                      </p:cBhvr>
                                    </p:animEffect>
                                  </p:childTnLst>
                                </p:cTn>
                              </p:par>
                            </p:childTnLst>
                          </p:cTn>
                        </p:par>
                        <p:par>
                          <p:cTn id="146" fill="hold">
                            <p:stCondLst>
                              <p:cond delay="9800"/>
                            </p:stCondLst>
                            <p:childTnLst>
                              <p:par>
                                <p:cTn id="147" presetID="21" presetClass="entr" presetSubtype="1" fill="hold" grpId="0" nodeType="after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750"/>
                                        <p:tgtEl>
                                          <p:spTgt spid="64"/>
                                        </p:tgtEl>
                                      </p:cBhvr>
                                    </p:animEffect>
                                  </p:childTnLst>
                                </p:cTn>
                              </p:par>
                              <p:par>
                                <p:cTn id="150" presetID="42" presetClass="entr" presetSubtype="0" fill="hold" nodeType="with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fade">
                                      <p:cBhvr>
                                        <p:cTn id="152" dur="500"/>
                                        <p:tgtEl>
                                          <p:spTgt spid="69"/>
                                        </p:tgtEl>
                                      </p:cBhvr>
                                    </p:animEffect>
                                    <p:anim calcmode="lin" valueType="num">
                                      <p:cBhvr>
                                        <p:cTn id="153" dur="500" fill="hold"/>
                                        <p:tgtEl>
                                          <p:spTgt spid="69"/>
                                        </p:tgtEl>
                                        <p:attrNameLst>
                                          <p:attrName>ppt_x</p:attrName>
                                        </p:attrNameLst>
                                      </p:cBhvr>
                                      <p:tavLst>
                                        <p:tav tm="0">
                                          <p:val>
                                            <p:strVal val="#ppt_x"/>
                                          </p:val>
                                        </p:tav>
                                        <p:tav tm="100000">
                                          <p:val>
                                            <p:strVal val="#ppt_x"/>
                                          </p:val>
                                        </p:tav>
                                      </p:tavLst>
                                    </p:anim>
                                    <p:anim calcmode="lin" valueType="num">
                                      <p:cBhvr>
                                        <p:cTn id="154" dur="500" fill="hold"/>
                                        <p:tgtEl>
                                          <p:spTgt spid="6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fade">
                                      <p:cBhvr>
                                        <p:cTn id="157" dur="500"/>
                                        <p:tgtEl>
                                          <p:spTgt spid="70"/>
                                        </p:tgtEl>
                                      </p:cBhvr>
                                    </p:animEffect>
                                    <p:anim calcmode="lin" valueType="num">
                                      <p:cBhvr>
                                        <p:cTn id="158" dur="500" fill="hold"/>
                                        <p:tgtEl>
                                          <p:spTgt spid="70"/>
                                        </p:tgtEl>
                                        <p:attrNameLst>
                                          <p:attrName>ppt_x</p:attrName>
                                        </p:attrNameLst>
                                      </p:cBhvr>
                                      <p:tavLst>
                                        <p:tav tm="0">
                                          <p:val>
                                            <p:strVal val="#ppt_x"/>
                                          </p:val>
                                        </p:tav>
                                        <p:tav tm="100000">
                                          <p:val>
                                            <p:strVal val="#ppt_x"/>
                                          </p:val>
                                        </p:tav>
                                      </p:tavLst>
                                    </p:anim>
                                    <p:anim calcmode="lin" valueType="num">
                                      <p:cBhvr>
                                        <p:cTn id="159" dur="500" fill="hold"/>
                                        <p:tgtEl>
                                          <p:spTgt spid="70"/>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anim calcmode="lin" valueType="num">
                                      <p:cBhvr>
                                        <p:cTn id="163" dur="500" fill="hold"/>
                                        <p:tgtEl>
                                          <p:spTgt spid="72"/>
                                        </p:tgtEl>
                                        <p:attrNameLst>
                                          <p:attrName>ppt_x</p:attrName>
                                        </p:attrNameLst>
                                      </p:cBhvr>
                                      <p:tavLst>
                                        <p:tav tm="0">
                                          <p:val>
                                            <p:strVal val="#ppt_x"/>
                                          </p:val>
                                        </p:tav>
                                        <p:tav tm="100000">
                                          <p:val>
                                            <p:strVal val="#ppt_x"/>
                                          </p:val>
                                        </p:tav>
                                      </p:tavLst>
                                    </p:anim>
                                    <p:anim calcmode="lin" valueType="num">
                                      <p:cBhvr>
                                        <p:cTn id="164" dur="500" fill="hold"/>
                                        <p:tgtEl>
                                          <p:spTgt spid="72"/>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500"/>
                                        <p:tgtEl>
                                          <p:spTgt spid="73"/>
                                        </p:tgtEl>
                                      </p:cBhvr>
                                    </p:animEffect>
                                    <p:anim calcmode="lin" valueType="num">
                                      <p:cBhvr>
                                        <p:cTn id="168" dur="500" fill="hold"/>
                                        <p:tgtEl>
                                          <p:spTgt spid="73"/>
                                        </p:tgtEl>
                                        <p:attrNameLst>
                                          <p:attrName>ppt_x</p:attrName>
                                        </p:attrNameLst>
                                      </p:cBhvr>
                                      <p:tavLst>
                                        <p:tav tm="0">
                                          <p:val>
                                            <p:strVal val="#ppt_x"/>
                                          </p:val>
                                        </p:tav>
                                        <p:tav tm="100000">
                                          <p:val>
                                            <p:strVal val="#ppt_x"/>
                                          </p:val>
                                        </p:tav>
                                      </p:tavLst>
                                    </p:anim>
                                    <p:anim calcmode="lin" valueType="num">
                                      <p:cBhvr>
                                        <p:cTn id="169" dur="500" fill="hold"/>
                                        <p:tgtEl>
                                          <p:spTgt spid="73"/>
                                        </p:tgtEl>
                                        <p:attrNameLst>
                                          <p:attrName>ppt_y</p:attrName>
                                        </p:attrNameLst>
                                      </p:cBhvr>
                                      <p:tavLst>
                                        <p:tav tm="0">
                                          <p:val>
                                            <p:strVal val="#ppt_y+.1"/>
                                          </p:val>
                                        </p:tav>
                                        <p:tav tm="100000">
                                          <p:val>
                                            <p:strVal val="#ppt_y"/>
                                          </p:val>
                                        </p:tav>
                                      </p:tavLst>
                                    </p:anim>
                                  </p:childTnLst>
                                </p:cTn>
                              </p:par>
                            </p:childTnLst>
                          </p:cTn>
                        </p:par>
                        <p:par>
                          <p:cTn id="170" fill="hold">
                            <p:stCondLst>
                              <p:cond delay="10550"/>
                            </p:stCondLst>
                            <p:childTnLst>
                              <p:par>
                                <p:cTn id="171" presetID="2" presetClass="entr" presetSubtype="2" decel="100000" fill="hold" grpId="0" nodeType="afterEffect">
                                  <p:stCondLst>
                                    <p:cond delay="0"/>
                                  </p:stCondLst>
                                  <p:childTnLst>
                                    <p:set>
                                      <p:cBhvr>
                                        <p:cTn id="172" dur="1" fill="hold">
                                          <p:stCondLst>
                                            <p:cond delay="0"/>
                                          </p:stCondLst>
                                        </p:cTn>
                                        <p:tgtEl>
                                          <p:spTgt spid="59"/>
                                        </p:tgtEl>
                                        <p:attrNameLst>
                                          <p:attrName>style.visibility</p:attrName>
                                        </p:attrNameLst>
                                      </p:cBhvr>
                                      <p:to>
                                        <p:strVal val="visible"/>
                                      </p:to>
                                    </p:set>
                                    <p:anim calcmode="lin" valueType="num">
                                      <p:cBhvr additive="base">
                                        <p:cTn id="173" dur="500" fill="hold"/>
                                        <p:tgtEl>
                                          <p:spTgt spid="59"/>
                                        </p:tgtEl>
                                        <p:attrNameLst>
                                          <p:attrName>ppt_x</p:attrName>
                                        </p:attrNameLst>
                                      </p:cBhvr>
                                      <p:tavLst>
                                        <p:tav tm="0">
                                          <p:val>
                                            <p:strVal val="1+#ppt_w/2"/>
                                          </p:val>
                                        </p:tav>
                                        <p:tav tm="100000">
                                          <p:val>
                                            <p:strVal val="#ppt_x"/>
                                          </p:val>
                                        </p:tav>
                                      </p:tavLst>
                                    </p:anim>
                                    <p:anim calcmode="lin" valueType="num">
                                      <p:cBhvr additive="base">
                                        <p:cTn id="17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animBg="1"/>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m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lipse 8"/>
          <p:cNvSpPr/>
          <p:nvPr/>
        </p:nvSpPr>
        <p:spPr>
          <a:xfrm rot="376919">
            <a:off x="-2535238" y="5046663"/>
            <a:ext cx="14809788" cy="5157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TextBox 3"/>
          <p:cNvSpPr txBox="1">
            <a:spLocks noChangeArrowheads="1"/>
          </p:cNvSpPr>
          <p:nvPr/>
        </p:nvSpPr>
        <p:spPr bwMode="auto">
          <a:xfrm>
            <a:off x="539750" y="5373688"/>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2400">
                <a:solidFill>
                  <a:srgbClr val="0075BF"/>
                </a:solidFill>
                <a:latin typeface="Helvetica" charset="0"/>
                <a:ea typeface="MS PGothic" charset="-128"/>
                <a:cs typeface="Helvetica" charset="0"/>
              </a:rPr>
              <a:t>É necessário criar os pilares de sustentação</a:t>
            </a:r>
          </a:p>
          <a:p>
            <a:pPr eaLnBrk="1" hangingPunct="1"/>
            <a:endParaRPr lang="pt-BR" altLang="pt-BR" sz="2400">
              <a:solidFill>
                <a:srgbClr val="0075BF"/>
              </a:solidFill>
              <a:latin typeface="Helvetica" charset="0"/>
              <a:ea typeface="MS PGothic" charset="-128"/>
              <a:cs typeface="Helvetica" charset="0"/>
            </a:endParaRPr>
          </a:p>
        </p:txBody>
      </p:sp>
      <p:grpSp>
        <p:nvGrpSpPr>
          <p:cNvPr id="30" name="Agrupar 29"/>
          <p:cNvGrpSpPr>
            <a:grpSpLocks/>
          </p:cNvGrpSpPr>
          <p:nvPr/>
        </p:nvGrpSpPr>
        <p:grpSpPr bwMode="auto">
          <a:xfrm>
            <a:off x="827088" y="3779838"/>
            <a:ext cx="1631950" cy="495300"/>
            <a:chOff x="827583" y="3780279"/>
            <a:chExt cx="1631406" cy="494244"/>
          </a:xfrm>
        </p:grpSpPr>
        <p:sp>
          <p:nvSpPr>
            <p:cNvPr id="23" name="Seta: para a Direita 22"/>
            <p:cNvSpPr/>
            <p:nvPr/>
          </p:nvSpPr>
          <p:spPr>
            <a:xfrm>
              <a:off x="827583" y="3780279"/>
              <a:ext cx="1631406"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9" name="CaixaDeTexto 3"/>
            <p:cNvSpPr txBox="1">
              <a:spLocks noChangeArrowheads="1"/>
            </p:cNvSpPr>
            <p:nvPr/>
          </p:nvSpPr>
          <p:spPr bwMode="auto">
            <a:xfrm>
              <a:off x="827583" y="3841415"/>
              <a:ext cx="1329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Revenda</a:t>
              </a:r>
            </a:p>
          </p:txBody>
        </p:sp>
      </p:grpSp>
      <p:grpSp>
        <p:nvGrpSpPr>
          <p:cNvPr id="24" name="Agrupar 23"/>
          <p:cNvGrpSpPr>
            <a:grpSpLocks/>
          </p:cNvGrpSpPr>
          <p:nvPr/>
        </p:nvGrpSpPr>
        <p:grpSpPr bwMode="auto">
          <a:xfrm>
            <a:off x="6443663" y="427038"/>
            <a:ext cx="1301750" cy="495300"/>
            <a:chOff x="6444208" y="427479"/>
            <a:chExt cx="1301155" cy="494244"/>
          </a:xfrm>
        </p:grpSpPr>
        <p:sp>
          <p:nvSpPr>
            <p:cNvPr id="17" name="Seta: para a Direita 16"/>
            <p:cNvSpPr/>
            <p:nvPr/>
          </p:nvSpPr>
          <p:spPr>
            <a:xfrm>
              <a:off x="6660009" y="427479"/>
              <a:ext cx="1085354"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7" name="CaixaDeTexto 7"/>
            <p:cNvSpPr txBox="1">
              <a:spLocks noChangeArrowheads="1"/>
            </p:cNvSpPr>
            <p:nvPr/>
          </p:nvSpPr>
          <p:spPr bwMode="auto">
            <a:xfrm>
              <a:off x="6444208" y="503466"/>
              <a:ext cx="1074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E&amp;P</a:t>
              </a:r>
            </a:p>
          </p:txBody>
        </p:sp>
      </p:grpSp>
      <p:grpSp>
        <p:nvGrpSpPr>
          <p:cNvPr id="25" name="Agrupar 24"/>
          <p:cNvGrpSpPr>
            <a:grpSpLocks/>
          </p:cNvGrpSpPr>
          <p:nvPr/>
        </p:nvGrpSpPr>
        <p:grpSpPr bwMode="auto">
          <a:xfrm>
            <a:off x="5424488" y="998538"/>
            <a:ext cx="1882775" cy="495300"/>
            <a:chOff x="5425181" y="998979"/>
            <a:chExt cx="1882032" cy="494244"/>
          </a:xfrm>
        </p:grpSpPr>
        <p:sp>
          <p:nvSpPr>
            <p:cNvPr id="18" name="Seta: para a Direita 17"/>
            <p:cNvSpPr/>
            <p:nvPr/>
          </p:nvSpPr>
          <p:spPr>
            <a:xfrm>
              <a:off x="6012324" y="998979"/>
              <a:ext cx="1294889"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5" name="CaixaDeTexto 9"/>
            <p:cNvSpPr txBox="1">
              <a:spLocks noChangeArrowheads="1"/>
            </p:cNvSpPr>
            <p:nvPr/>
          </p:nvSpPr>
          <p:spPr bwMode="auto">
            <a:xfrm>
              <a:off x="5425181" y="1073933"/>
              <a:ext cx="1643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Refino</a:t>
              </a:r>
            </a:p>
          </p:txBody>
        </p:sp>
      </p:grpSp>
      <p:grpSp>
        <p:nvGrpSpPr>
          <p:cNvPr id="27" name="Agrupar 26"/>
          <p:cNvGrpSpPr>
            <a:grpSpLocks/>
          </p:cNvGrpSpPr>
          <p:nvPr/>
        </p:nvGrpSpPr>
        <p:grpSpPr bwMode="auto">
          <a:xfrm>
            <a:off x="2139950" y="2112963"/>
            <a:ext cx="3405188" cy="495300"/>
            <a:chOff x="2139677" y="2113404"/>
            <a:chExt cx="3405411" cy="494244"/>
          </a:xfrm>
        </p:grpSpPr>
        <p:sp>
          <p:nvSpPr>
            <p:cNvPr id="20" name="Seta: para a Direita 19"/>
            <p:cNvSpPr/>
            <p:nvPr/>
          </p:nvSpPr>
          <p:spPr>
            <a:xfrm>
              <a:off x="2139677" y="2113404"/>
              <a:ext cx="3405411" cy="494244"/>
            </a:xfrm>
            <a:prstGeom prst="rightArrow">
              <a:avLst>
                <a:gd name="adj1" fmla="val 100000"/>
                <a:gd name="adj2" fmla="val 5000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93" name="CaixaDeTexto 11"/>
            <p:cNvSpPr txBox="1">
              <a:spLocks noChangeArrowheads="1"/>
            </p:cNvSpPr>
            <p:nvPr/>
          </p:nvSpPr>
          <p:spPr bwMode="auto">
            <a:xfrm>
              <a:off x="2139677" y="2175860"/>
              <a:ext cx="3160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Logística do Abastecimento</a:t>
              </a:r>
            </a:p>
          </p:txBody>
        </p:sp>
      </p:grpSp>
      <p:grpSp>
        <p:nvGrpSpPr>
          <p:cNvPr id="28" name="Agrupar 27"/>
          <p:cNvGrpSpPr>
            <a:grpSpLocks/>
          </p:cNvGrpSpPr>
          <p:nvPr/>
        </p:nvGrpSpPr>
        <p:grpSpPr bwMode="auto">
          <a:xfrm>
            <a:off x="2759075" y="2665413"/>
            <a:ext cx="1824038" cy="495300"/>
            <a:chOff x="2759585" y="2665854"/>
            <a:chExt cx="1823478" cy="494244"/>
          </a:xfrm>
        </p:grpSpPr>
        <p:sp>
          <p:nvSpPr>
            <p:cNvPr id="21" name="Seta: para a Direita 20"/>
            <p:cNvSpPr/>
            <p:nvPr/>
          </p:nvSpPr>
          <p:spPr>
            <a:xfrm>
              <a:off x="3059531" y="2665854"/>
              <a:ext cx="1523532" cy="494244"/>
            </a:xfrm>
            <a:prstGeom prst="rightArrow">
              <a:avLst>
                <a:gd name="adj1" fmla="val 100000"/>
                <a:gd name="adj2" fmla="val 5000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8691" name="CaixaDeTexto 12"/>
            <p:cNvSpPr txBox="1">
              <a:spLocks noChangeArrowheads="1"/>
            </p:cNvSpPr>
            <p:nvPr/>
          </p:nvSpPr>
          <p:spPr bwMode="auto">
            <a:xfrm>
              <a:off x="2759585" y="2736689"/>
              <a:ext cx="1571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Terminais</a:t>
              </a:r>
            </a:p>
          </p:txBody>
        </p:sp>
      </p:grpSp>
      <p:grpSp>
        <p:nvGrpSpPr>
          <p:cNvPr id="29" name="Agrupar 28"/>
          <p:cNvGrpSpPr>
            <a:grpSpLocks/>
          </p:cNvGrpSpPr>
          <p:nvPr/>
        </p:nvGrpSpPr>
        <p:grpSpPr bwMode="auto">
          <a:xfrm>
            <a:off x="1535113" y="3227388"/>
            <a:ext cx="2066925" cy="495300"/>
            <a:chOff x="1535089" y="3227829"/>
            <a:chExt cx="2066900" cy="494244"/>
          </a:xfrm>
        </p:grpSpPr>
        <p:sp>
          <p:nvSpPr>
            <p:cNvPr id="22" name="Seta: para a Direita 21"/>
            <p:cNvSpPr/>
            <p:nvPr/>
          </p:nvSpPr>
          <p:spPr>
            <a:xfrm>
              <a:off x="1763686" y="3227829"/>
              <a:ext cx="1838303"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689" name="CaixaDeTexto 14"/>
            <p:cNvSpPr txBox="1">
              <a:spLocks noChangeArrowheads="1"/>
            </p:cNvSpPr>
            <p:nvPr/>
          </p:nvSpPr>
          <p:spPr bwMode="auto">
            <a:xfrm>
              <a:off x="1535089" y="3278325"/>
              <a:ext cx="1818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Distribuição</a:t>
              </a:r>
            </a:p>
          </p:txBody>
        </p:sp>
      </p:grpSp>
      <p:sp>
        <p:nvSpPr>
          <p:cNvPr id="31" name="TextBox 3"/>
          <p:cNvSpPr txBox="1">
            <a:spLocks noChangeArrowheads="1"/>
          </p:cNvSpPr>
          <p:nvPr/>
        </p:nvSpPr>
        <p:spPr bwMode="auto">
          <a:xfrm>
            <a:off x="539750" y="5789613"/>
            <a:ext cx="7561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pt-BR" altLang="pt-BR" sz="1600" dirty="0">
                <a:solidFill>
                  <a:srgbClr val="0075BF"/>
                </a:solidFill>
                <a:latin typeface="Helvetica" charset="0"/>
                <a:ea typeface="MS PGothic" charset="-128"/>
                <a:cs typeface="Helvetica" charset="0"/>
              </a:rPr>
              <a:t>Convite ao capital privado para </a:t>
            </a:r>
            <a:r>
              <a:rPr lang="pt-BR" altLang="pt-BR" sz="1600" b="1" dirty="0">
                <a:solidFill>
                  <a:srgbClr val="0075BF"/>
                </a:solidFill>
                <a:latin typeface="Helvetica" charset="0"/>
                <a:ea typeface="MS PGothic" charset="-128"/>
                <a:cs typeface="Helvetica" charset="0"/>
              </a:rPr>
              <a:t>competir</a:t>
            </a:r>
            <a:r>
              <a:rPr lang="pt-BR" altLang="pt-BR" sz="1600" dirty="0">
                <a:solidFill>
                  <a:srgbClr val="0075BF"/>
                </a:solidFill>
                <a:latin typeface="Helvetica" charset="0"/>
                <a:ea typeface="MS PGothic" charset="-128"/>
                <a:cs typeface="Helvetica" charset="0"/>
              </a:rPr>
              <a:t> com Petrobras </a:t>
            </a:r>
            <a:br>
              <a:rPr lang="pt-BR" altLang="pt-BR" sz="1600" dirty="0">
                <a:solidFill>
                  <a:srgbClr val="0075BF"/>
                </a:solidFill>
                <a:latin typeface="Helvetica" charset="0"/>
                <a:ea typeface="MS PGothic" charset="-128"/>
                <a:cs typeface="Helvetica" charset="0"/>
              </a:rPr>
            </a:br>
            <a:r>
              <a:rPr lang="pt-BR" altLang="pt-BR" sz="1600" dirty="0">
                <a:solidFill>
                  <a:srgbClr val="0075BF"/>
                </a:solidFill>
                <a:latin typeface="Helvetica" charset="0"/>
                <a:ea typeface="MS PGothic" charset="-128"/>
                <a:cs typeface="Helvetica" charset="0"/>
              </a:rPr>
              <a:t>em cada elo específico do </a:t>
            </a:r>
            <a:r>
              <a:rPr lang="pt-BR" altLang="pt-BR" sz="1600" i="1" dirty="0" err="1">
                <a:solidFill>
                  <a:srgbClr val="0075BF"/>
                </a:solidFill>
                <a:latin typeface="Helvetica" charset="0"/>
                <a:ea typeface="MS PGothic" charset="-128"/>
                <a:cs typeface="Helvetica" charset="0"/>
              </a:rPr>
              <a:t>Midstream</a:t>
            </a:r>
            <a:endParaRPr lang="pt-BR" altLang="pt-BR" sz="1600" i="1" dirty="0">
              <a:solidFill>
                <a:srgbClr val="0075BF"/>
              </a:solidFill>
              <a:latin typeface="Helvetica" charset="0"/>
              <a:ea typeface="MS PGothic" charset="-128"/>
              <a:cs typeface="Helvetica" charset="0"/>
            </a:endParaRPr>
          </a:p>
          <a:p>
            <a:pPr eaLnBrk="1" hangingPunct="1"/>
            <a:endParaRPr lang="pt-BR" altLang="pt-BR" sz="2400" dirty="0">
              <a:solidFill>
                <a:srgbClr val="0075BF"/>
              </a:solidFill>
              <a:latin typeface="Helvetica" charset="0"/>
              <a:ea typeface="MS PGothic" charset="-128"/>
              <a:cs typeface="Helvetica" charset="0"/>
            </a:endParaRPr>
          </a:p>
        </p:txBody>
      </p:sp>
      <p:grpSp>
        <p:nvGrpSpPr>
          <p:cNvPr id="5" name="Agrupar 4"/>
          <p:cNvGrpSpPr>
            <a:grpSpLocks/>
          </p:cNvGrpSpPr>
          <p:nvPr/>
        </p:nvGrpSpPr>
        <p:grpSpPr bwMode="auto">
          <a:xfrm>
            <a:off x="4491038" y="1566863"/>
            <a:ext cx="2025650" cy="493712"/>
            <a:chOff x="-2493826" y="3109196"/>
            <a:chExt cx="2025266" cy="494244"/>
          </a:xfrm>
        </p:grpSpPr>
        <p:grpSp>
          <p:nvGrpSpPr>
            <p:cNvPr id="28684" name="Agrupar 49"/>
            <p:cNvGrpSpPr>
              <a:grpSpLocks/>
            </p:cNvGrpSpPr>
            <p:nvPr/>
          </p:nvGrpSpPr>
          <p:grpSpPr bwMode="auto">
            <a:xfrm>
              <a:off x="-2169318" y="3109196"/>
              <a:ext cx="1700758" cy="494244"/>
              <a:chOff x="-2191924" y="2540833"/>
              <a:chExt cx="1700758" cy="494244"/>
            </a:xfrm>
          </p:grpSpPr>
          <p:sp>
            <p:nvSpPr>
              <p:cNvPr id="51" name="Seta: para a Direita 50"/>
              <p:cNvSpPr/>
              <p:nvPr/>
            </p:nvSpPr>
            <p:spPr>
              <a:xfrm>
                <a:off x="-2192644" y="2540833"/>
                <a:ext cx="787251" cy="494244"/>
              </a:xfrm>
              <a:prstGeom prst="rightArrow">
                <a:avLst>
                  <a:gd name="adj1" fmla="val 100000"/>
                  <a:gd name="adj2" fmla="val 0"/>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2" name="Seta: para a Direita 51"/>
              <p:cNvSpPr/>
              <p:nvPr/>
            </p:nvSpPr>
            <p:spPr>
              <a:xfrm>
                <a:off x="-1405393" y="2540833"/>
                <a:ext cx="914227" cy="494244"/>
              </a:xfrm>
              <a:prstGeom prst="rightArrow">
                <a:avLst>
                  <a:gd name="adj1" fmla="val 100000"/>
                  <a:gd name="adj2" fmla="val 50000"/>
                </a:avLst>
              </a:prstGeom>
              <a:solidFill>
                <a:srgbClr val="00206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28685" name="CaixaDeTexto 43"/>
            <p:cNvSpPr txBox="1">
              <a:spLocks noChangeArrowheads="1"/>
            </p:cNvSpPr>
            <p:nvPr/>
          </p:nvSpPr>
          <p:spPr bwMode="auto">
            <a:xfrm>
              <a:off x="-2493826" y="3168788"/>
              <a:ext cx="1791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r"/>
              <a:r>
                <a:rPr lang="pt-BR" altLang="pt-BR">
                  <a:solidFill>
                    <a:schemeClr val="bg1"/>
                  </a:solidFill>
                  <a:latin typeface="Helvetica" charset="0"/>
                  <a:ea typeface="Helvetica" charset="0"/>
                  <a:cs typeface="Helvetica" charset="0"/>
                </a:rPr>
                <a:t>Importação</a:t>
              </a:r>
            </a:p>
          </p:txBody>
        </p:sp>
      </p:grpSp>
      <p:sp>
        <p:nvSpPr>
          <p:cNvPr id="32" name="Retângulo 31"/>
          <p:cNvSpPr/>
          <p:nvPr/>
        </p:nvSpPr>
        <p:spPr>
          <a:xfrm>
            <a:off x="68635" y="6566365"/>
            <a:ext cx="5231895"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9496719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0-#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0-#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0-#ppt_w/2"/>
                                          </p:val>
                                        </p:tav>
                                        <p:tav tm="100000">
                                          <p:val>
                                            <p:strVal val="#ppt_x"/>
                                          </p:val>
                                        </p:tav>
                                      </p:tavLst>
                                    </p:anim>
                                    <p:anim calcmode="lin" valueType="num">
                                      <p:cBhvr additive="base">
                                        <p:cTn id="24" dur="1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250" fill="hold"/>
                                        <p:tgtEl>
                                          <p:spTgt spid="5"/>
                                        </p:tgtEl>
                                        <p:attrNameLst>
                                          <p:attrName>ppt_x</p:attrName>
                                        </p:attrNameLst>
                                      </p:cBhvr>
                                      <p:tavLst>
                                        <p:tav tm="0">
                                          <p:val>
                                            <p:strVal val="0-#ppt_w/2"/>
                                          </p:val>
                                        </p:tav>
                                        <p:tav tm="100000">
                                          <p:val>
                                            <p:strVal val="#ppt_x"/>
                                          </p:val>
                                        </p:tav>
                                      </p:tavLst>
                                    </p:anim>
                                    <p:anim calcmode="lin" valueType="num">
                                      <p:cBhvr additive="base">
                                        <p:cTn id="28" dur="125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0-#ppt_w/2"/>
                                          </p:val>
                                        </p:tav>
                                        <p:tav tm="100000">
                                          <p:val>
                                            <p:strVal val="#ppt_x"/>
                                          </p:val>
                                        </p:tav>
                                      </p:tavLst>
                                    </p:anim>
                                    <p:anim calcmode="lin" valueType="num">
                                      <p:cBhvr additive="base">
                                        <p:cTn id="32" dur="10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0-#ppt_w/2"/>
                                          </p:val>
                                        </p:tav>
                                        <p:tav tm="100000">
                                          <p:val>
                                            <p:strVal val="#ppt_x"/>
                                          </p:val>
                                        </p:tav>
                                      </p:tavLst>
                                    </p:anim>
                                    <p:anim calcmode="lin" valueType="num">
                                      <p:cBhvr additive="base">
                                        <p:cTn id="36" dur="1000" fill="hold"/>
                                        <p:tgtEl>
                                          <p:spTgt spid="2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4" de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
                            </p:stCondLst>
                            <p:childTnLst>
                              <p:par>
                                <p:cTn id="43" presetID="2" presetClass="entr" presetSubtype="4" decel="10000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m 27"/>
          <p:cNvPicPr>
            <a:picLocks noChangeAspect="1"/>
          </p:cNvPicPr>
          <p:nvPr/>
        </p:nvPicPr>
        <p:blipFill rotWithShape="1">
          <a:blip r:embed="rId3" cstate="print">
            <a:extLst>
              <a:ext uri="{28A0092B-C50C-407E-A947-70E740481C1C}">
                <a14:useLocalDpi xmlns:a14="http://schemas.microsoft.com/office/drawing/2010/main" val="0"/>
              </a:ext>
            </a:extLst>
          </a:blip>
          <a:srcRect l="39528" r="20596" b="75188"/>
          <a:stretch/>
        </p:blipFill>
        <p:spPr bwMode="auto">
          <a:xfrm>
            <a:off x="176114" y="1885201"/>
            <a:ext cx="2592288" cy="114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a:spLocks noChangeArrowheads="1"/>
          </p:cNvSpPr>
          <p:nvPr/>
        </p:nvSpPr>
        <p:spPr bwMode="auto">
          <a:xfrm>
            <a:off x="107504" y="116632"/>
            <a:ext cx="8865368" cy="707886"/>
          </a:xfrm>
          <a:prstGeom prst="rect">
            <a:avLst/>
          </a:prstGeom>
          <a:noFill/>
          <a:ln w="9525">
            <a:noFill/>
            <a:miter lim="800000"/>
            <a:headEnd/>
            <a:tailEnd/>
          </a:ln>
        </p:spPr>
        <p:txBody>
          <a:bodyPr wrap="square">
            <a:spAutoFit/>
          </a:bodyPr>
          <a:lstStyle/>
          <a:p>
            <a:r>
              <a:rPr lang="pt-PT" sz="4000" baseline="30000" dirty="0">
                <a:solidFill>
                  <a:srgbClr val="00AEEF"/>
                </a:solidFill>
                <a:latin typeface="+mj-lt"/>
              </a:rPr>
              <a:t>Pontos importantes</a:t>
            </a:r>
            <a:r>
              <a:rPr lang="pt-PT" sz="4000" dirty="0">
                <a:solidFill>
                  <a:srgbClr val="00AEEF"/>
                </a:solidFill>
                <a:latin typeface="+mj-lt"/>
              </a:rPr>
              <a:t> </a:t>
            </a:r>
            <a:r>
              <a:rPr lang="pt-PT" sz="4000" baseline="30000" dirty="0">
                <a:solidFill>
                  <a:srgbClr val="00AEEF"/>
                </a:solidFill>
                <a:latin typeface="+mj-lt"/>
              </a:rPr>
              <a:t>para atrair investimento privado</a:t>
            </a:r>
          </a:p>
        </p:txBody>
      </p:sp>
      <p:sp>
        <p:nvSpPr>
          <p:cNvPr id="23" name="CaixaDeTexto 22"/>
          <p:cNvSpPr txBox="1"/>
          <p:nvPr/>
        </p:nvSpPr>
        <p:spPr>
          <a:xfrm>
            <a:off x="2915816" y="1772816"/>
            <a:ext cx="6228184" cy="2062103"/>
          </a:xfrm>
          <a:prstGeom prst="rect">
            <a:avLst/>
          </a:prstGeom>
          <a:noFill/>
          <a:ln>
            <a:noFill/>
          </a:ln>
        </p:spPr>
        <p:txBody>
          <a:bodyPr wrap="square" rtlCol="0">
            <a:spAutoFit/>
          </a:bodyPr>
          <a:lstStyle/>
          <a:p>
            <a:pPr marL="285750" indent="-285750">
              <a:buFont typeface="Arial" charset="0"/>
              <a:buChar char="•"/>
            </a:pPr>
            <a:r>
              <a:rPr lang="pt-PT" dirty="0">
                <a:solidFill>
                  <a:schemeClr val="tx1">
                    <a:lumMod val="50000"/>
                    <a:lumOff val="50000"/>
                  </a:schemeClr>
                </a:solidFill>
              </a:rPr>
              <a:t>Livre acesso com regras pouco claras e de difícil utilização. Grande margem à práticas </a:t>
            </a:r>
            <a:r>
              <a:rPr lang="pt-PT" dirty="0" err="1">
                <a:solidFill>
                  <a:schemeClr val="tx1">
                    <a:lumMod val="50000"/>
                    <a:lumOff val="50000"/>
                  </a:schemeClr>
                </a:solidFill>
              </a:rPr>
              <a:t>anticompetitivas</a:t>
            </a:r>
            <a:r>
              <a:rPr lang="pt-PT" dirty="0">
                <a:solidFill>
                  <a:schemeClr val="tx1">
                    <a:lumMod val="50000"/>
                    <a:lumOff val="50000"/>
                  </a:schemeClr>
                </a:solidFill>
              </a:rPr>
              <a:t>;</a:t>
            </a:r>
          </a:p>
          <a:p>
            <a:pPr marL="285750" indent="-285750">
              <a:buFont typeface="Arial" charset="0"/>
              <a:buChar char="•"/>
            </a:pPr>
            <a:endParaRPr lang="pt-PT" dirty="0">
              <a:solidFill>
                <a:schemeClr val="tx1">
                  <a:lumMod val="50000"/>
                  <a:lumOff val="50000"/>
                </a:schemeClr>
              </a:solidFill>
            </a:endParaRPr>
          </a:p>
          <a:p>
            <a:pPr marL="285750" indent="-285750">
              <a:buFont typeface="Arial" charset="0"/>
              <a:buChar char="•"/>
            </a:pPr>
            <a:r>
              <a:rPr lang="pt-PT" dirty="0">
                <a:solidFill>
                  <a:schemeClr val="tx1">
                    <a:lumMod val="50000"/>
                    <a:lumOff val="50000"/>
                  </a:schemeClr>
                </a:solidFill>
              </a:rPr>
              <a:t>Hegemonia da Petrobras inibe presença de entrantes;</a:t>
            </a:r>
          </a:p>
          <a:p>
            <a:pPr marL="285750" indent="-285750">
              <a:buFont typeface="Arial" charset="0"/>
              <a:buChar char="•"/>
            </a:pPr>
            <a:endParaRPr lang="pt-PT" dirty="0">
              <a:solidFill>
                <a:schemeClr val="tx1">
                  <a:lumMod val="50000"/>
                  <a:lumOff val="50000"/>
                </a:schemeClr>
              </a:solidFill>
            </a:endParaRPr>
          </a:p>
          <a:p>
            <a:pPr marL="285750" indent="-285750">
              <a:buFont typeface="Arial" charset="0"/>
              <a:buChar char="•"/>
            </a:pPr>
            <a:r>
              <a:rPr lang="pt-PT" dirty="0" err="1">
                <a:solidFill>
                  <a:schemeClr val="tx1">
                    <a:lumMod val="50000"/>
                    <a:lumOff val="50000"/>
                  </a:schemeClr>
                </a:solidFill>
              </a:rPr>
              <a:t>Desej</a:t>
            </a:r>
            <a:r>
              <a:rPr lang="en-US" dirty="0" err="1">
                <a:solidFill>
                  <a:schemeClr val="tx1">
                    <a:lumMod val="50000"/>
                    <a:lumOff val="50000"/>
                  </a:schemeClr>
                </a:solidFill>
              </a:rPr>
              <a:t>ável</a:t>
            </a:r>
            <a:r>
              <a:rPr lang="en-US" dirty="0">
                <a:solidFill>
                  <a:schemeClr val="tx1">
                    <a:lumMod val="50000"/>
                    <a:lumOff val="50000"/>
                  </a:schemeClr>
                </a:solidFill>
              </a:rPr>
              <a:t> que Petrobras </a:t>
            </a:r>
            <a:r>
              <a:rPr lang="en-US" dirty="0" err="1">
                <a:solidFill>
                  <a:schemeClr val="tx1">
                    <a:lumMod val="50000"/>
                    <a:lumOff val="50000"/>
                  </a:schemeClr>
                </a:solidFill>
              </a:rPr>
              <a:t>desinvista</a:t>
            </a:r>
            <a:r>
              <a:rPr lang="en-US" dirty="0">
                <a:solidFill>
                  <a:schemeClr val="tx1">
                    <a:lumMod val="50000"/>
                    <a:lumOff val="50000"/>
                  </a:schemeClr>
                </a:solidFill>
              </a:rPr>
              <a:t> </a:t>
            </a:r>
            <a:r>
              <a:rPr lang="en-US" dirty="0" err="1">
                <a:solidFill>
                  <a:schemeClr val="tx1">
                    <a:lumMod val="50000"/>
                    <a:lumOff val="50000"/>
                  </a:schemeClr>
                </a:solidFill>
              </a:rPr>
              <a:t>nas</a:t>
            </a:r>
            <a:r>
              <a:rPr lang="en-US" dirty="0">
                <a:solidFill>
                  <a:schemeClr val="tx1">
                    <a:lumMod val="50000"/>
                    <a:lumOff val="50000"/>
                  </a:schemeClr>
                </a:solidFill>
              </a:rPr>
              <a:t> </a:t>
            </a:r>
            <a:r>
              <a:rPr lang="en-US" dirty="0" err="1">
                <a:solidFill>
                  <a:schemeClr val="tx1">
                    <a:lumMod val="50000"/>
                    <a:lumOff val="50000"/>
                  </a:schemeClr>
                </a:solidFill>
              </a:rPr>
              <a:t>áreas</a:t>
            </a:r>
            <a:r>
              <a:rPr lang="en-US" dirty="0">
                <a:solidFill>
                  <a:schemeClr val="tx1">
                    <a:lumMod val="50000"/>
                    <a:lumOff val="50000"/>
                  </a:schemeClr>
                </a:solidFill>
              </a:rPr>
              <a:t> de </a:t>
            </a:r>
            <a:r>
              <a:rPr lang="en-US" dirty="0" err="1">
                <a:solidFill>
                  <a:schemeClr val="tx1">
                    <a:lumMod val="50000"/>
                    <a:lumOff val="50000"/>
                  </a:schemeClr>
                </a:solidFill>
              </a:rPr>
              <a:t>atração</a:t>
            </a:r>
            <a:r>
              <a:rPr lang="en-US" dirty="0">
                <a:solidFill>
                  <a:schemeClr val="tx1">
                    <a:lumMod val="50000"/>
                    <a:lumOff val="50000"/>
                  </a:schemeClr>
                </a:solidFill>
              </a:rPr>
              <a:t> de </a:t>
            </a:r>
            <a:r>
              <a:rPr lang="en-US" dirty="0" err="1">
                <a:solidFill>
                  <a:schemeClr val="tx1">
                    <a:lumMod val="50000"/>
                    <a:lumOff val="50000"/>
                  </a:schemeClr>
                </a:solidFill>
              </a:rPr>
              <a:t>novos</a:t>
            </a:r>
            <a:r>
              <a:rPr lang="en-US" dirty="0">
                <a:solidFill>
                  <a:schemeClr val="tx1">
                    <a:lumMod val="50000"/>
                    <a:lumOff val="50000"/>
                  </a:schemeClr>
                </a:solidFill>
              </a:rPr>
              <a:t> </a:t>
            </a:r>
            <a:r>
              <a:rPr lang="en-US" dirty="0" err="1">
                <a:solidFill>
                  <a:schemeClr val="tx1">
                    <a:lumMod val="50000"/>
                    <a:lumOff val="50000"/>
                  </a:schemeClr>
                </a:solidFill>
              </a:rPr>
              <a:t>agentes</a:t>
            </a:r>
            <a:r>
              <a:rPr lang="en-US" dirty="0">
                <a:solidFill>
                  <a:schemeClr val="tx1">
                    <a:lumMod val="50000"/>
                    <a:lumOff val="50000"/>
                  </a:schemeClr>
                </a:solidFill>
              </a:rPr>
              <a:t>.</a:t>
            </a:r>
            <a:endParaRPr lang="pt-PT" dirty="0">
              <a:solidFill>
                <a:schemeClr val="tx1">
                  <a:lumMod val="50000"/>
                  <a:lumOff val="50000"/>
                </a:schemeClr>
              </a:solidFill>
            </a:endParaRPr>
          </a:p>
        </p:txBody>
      </p:sp>
      <p:cxnSp>
        <p:nvCxnSpPr>
          <p:cNvPr id="24" name="Conector Reto 23"/>
          <p:cNvCxnSpPr/>
          <p:nvPr/>
        </p:nvCxnSpPr>
        <p:spPr>
          <a:xfrm>
            <a:off x="395536" y="4293096"/>
            <a:ext cx="857733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CaixaDeTexto 24"/>
          <p:cNvSpPr txBox="1"/>
          <p:nvPr/>
        </p:nvSpPr>
        <p:spPr>
          <a:xfrm>
            <a:off x="2915816" y="4679660"/>
            <a:ext cx="6228184" cy="1231106"/>
          </a:xfrm>
          <a:prstGeom prst="rect">
            <a:avLst/>
          </a:prstGeom>
          <a:noFill/>
          <a:ln>
            <a:noFill/>
          </a:ln>
        </p:spPr>
        <p:txBody>
          <a:bodyPr wrap="square" rtlCol="0">
            <a:spAutoFit/>
          </a:bodyPr>
          <a:lstStyle/>
          <a:p>
            <a:pPr marL="285750" indent="-285750">
              <a:buFont typeface="Arial" charset="0"/>
              <a:buChar char="•"/>
            </a:pPr>
            <a:r>
              <a:rPr lang="pt-PT" dirty="0">
                <a:solidFill>
                  <a:schemeClr val="tx1">
                    <a:lumMod val="50000"/>
                    <a:lumOff val="50000"/>
                  </a:schemeClr>
                </a:solidFill>
              </a:rPr>
              <a:t>Lei dos Portos, vigente, não tornou-se eficiente. Atrasos em todos os Portos Públicos;</a:t>
            </a:r>
          </a:p>
          <a:p>
            <a:pPr marL="285750" indent="-285750">
              <a:buFont typeface="Arial" charset="0"/>
              <a:buChar char="•"/>
            </a:pPr>
            <a:endParaRPr lang="pt-PT" dirty="0">
              <a:solidFill>
                <a:schemeClr val="tx1">
                  <a:lumMod val="50000"/>
                  <a:lumOff val="50000"/>
                </a:schemeClr>
              </a:solidFill>
            </a:endParaRPr>
          </a:p>
          <a:p>
            <a:pPr marL="285750" indent="-285750">
              <a:buFont typeface="Arial" charset="0"/>
              <a:buChar char="•"/>
            </a:pPr>
            <a:r>
              <a:rPr lang="pt-PT" dirty="0">
                <a:solidFill>
                  <a:schemeClr val="tx1">
                    <a:lumMod val="50000"/>
                    <a:lumOff val="50000"/>
                  </a:schemeClr>
                </a:solidFill>
              </a:rPr>
              <a:t>Ineficiência alfandegária</a:t>
            </a:r>
          </a:p>
        </p:txBody>
      </p:sp>
      <p:sp>
        <p:nvSpPr>
          <p:cNvPr id="29" name="CaixaDeTexto 28"/>
          <p:cNvSpPr txBox="1">
            <a:spLocks noChangeArrowheads="1"/>
          </p:cNvSpPr>
          <p:nvPr/>
        </p:nvSpPr>
        <p:spPr bwMode="auto">
          <a:xfrm>
            <a:off x="614935" y="2083359"/>
            <a:ext cx="1685077" cy="646331"/>
          </a:xfrm>
          <a:prstGeom prst="rect">
            <a:avLst/>
          </a:prstGeom>
          <a:noFill/>
          <a:ln>
            <a:noFill/>
          </a:ln>
          <a:effectLst>
            <a:outerShdw blurRad="50800" dist="50800" dir="5400000" algn="ctr" rotWithShape="0">
              <a:schemeClr val="tx1">
                <a:alpha val="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pt-BR" b="1">
                <a:solidFill>
                  <a:schemeClr val="bg1"/>
                </a:solidFill>
                <a:latin typeface="Helvetica" charset="0"/>
                <a:ea typeface="Helvetica" charset="0"/>
                <a:cs typeface="Helvetica" charset="0"/>
              </a:rPr>
              <a:t>Acesso</a:t>
            </a:r>
            <a:r>
              <a:rPr lang="en-US" altLang="pt-BR" b="1" dirty="0">
                <a:solidFill>
                  <a:schemeClr val="bg1"/>
                </a:solidFill>
                <a:latin typeface="Helvetica" charset="0"/>
                <a:ea typeface="Helvetica" charset="0"/>
                <a:cs typeface="Helvetica" charset="0"/>
              </a:rPr>
              <a:t> </a:t>
            </a:r>
            <a:r>
              <a:rPr lang="en-US" altLang="pt-BR" b="1" dirty="0" err="1">
                <a:solidFill>
                  <a:schemeClr val="bg1"/>
                </a:solidFill>
                <a:latin typeface="Helvetica" charset="0"/>
                <a:ea typeface="Helvetica" charset="0"/>
                <a:cs typeface="Helvetica" charset="0"/>
              </a:rPr>
              <a:t>à</a:t>
            </a:r>
            <a:r>
              <a:rPr lang="en-US" altLang="pt-BR" b="1" dirty="0">
                <a:solidFill>
                  <a:schemeClr val="bg1"/>
                </a:solidFill>
                <a:latin typeface="Helvetica" charset="0"/>
                <a:ea typeface="Helvetica" charset="0"/>
                <a:cs typeface="Helvetica" charset="0"/>
              </a:rPr>
              <a:t> </a:t>
            </a:r>
            <a:br>
              <a:rPr lang="en-US" altLang="pt-BR" b="1" dirty="0">
                <a:solidFill>
                  <a:schemeClr val="bg1"/>
                </a:solidFill>
                <a:latin typeface="Helvetica" charset="0"/>
                <a:ea typeface="Helvetica" charset="0"/>
                <a:cs typeface="Helvetica" charset="0"/>
              </a:rPr>
            </a:br>
            <a:r>
              <a:rPr lang="en-US" altLang="pt-BR" b="1" dirty="0" err="1">
                <a:solidFill>
                  <a:schemeClr val="bg1"/>
                </a:solidFill>
                <a:latin typeface="Helvetica" charset="0"/>
                <a:ea typeface="Helvetica" charset="0"/>
                <a:cs typeface="Helvetica" charset="0"/>
              </a:rPr>
              <a:t>Infraestrutura</a:t>
            </a:r>
            <a:endParaRPr lang="en-US" altLang="pt-BR" b="1" dirty="0">
              <a:solidFill>
                <a:schemeClr val="bg1"/>
              </a:solidFill>
              <a:latin typeface="Helvetica" charset="0"/>
              <a:ea typeface="Helvetica" charset="0"/>
              <a:cs typeface="Helvetica" charset="0"/>
            </a:endParaRPr>
          </a:p>
        </p:txBody>
      </p:sp>
      <p:pic>
        <p:nvPicPr>
          <p:cNvPr id="30" name="Imagem 29"/>
          <p:cNvPicPr>
            <a:picLocks noChangeAspect="1"/>
          </p:cNvPicPr>
          <p:nvPr/>
        </p:nvPicPr>
        <p:blipFill rotWithShape="1">
          <a:blip r:embed="rId4">
            <a:extLst>
              <a:ext uri="{28A0092B-C50C-407E-A947-70E740481C1C}">
                <a14:useLocalDpi xmlns:a14="http://schemas.microsoft.com/office/drawing/2010/main" val="0"/>
              </a:ext>
            </a:extLst>
          </a:blip>
          <a:srcRect l="4167" t="36465" r="43596" b="25592"/>
          <a:stretch/>
        </p:blipFill>
        <p:spPr bwMode="auto">
          <a:xfrm>
            <a:off x="176114" y="4656008"/>
            <a:ext cx="2592288" cy="114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aixaDeTexto 30"/>
          <p:cNvSpPr txBox="1">
            <a:spLocks noChangeArrowheads="1"/>
          </p:cNvSpPr>
          <p:nvPr/>
        </p:nvSpPr>
        <p:spPr bwMode="auto">
          <a:xfrm>
            <a:off x="690196" y="4907470"/>
            <a:ext cx="1505540" cy="646331"/>
          </a:xfrm>
          <a:prstGeom prst="rect">
            <a:avLst/>
          </a:prstGeom>
          <a:noFill/>
          <a:ln>
            <a:noFill/>
          </a:ln>
          <a:effectLst>
            <a:outerShdw blurRad="50800" dist="50800" dir="5400000" algn="ctr" rotWithShape="0">
              <a:schemeClr val="tx1">
                <a:alpha val="9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b="1" dirty="0" err="1">
                <a:solidFill>
                  <a:schemeClr val="bg1"/>
                </a:solidFill>
                <a:latin typeface="Helvetica" panose="020B0604020202020204" pitchFamily="34" charset="0"/>
                <a:cs typeface="Helvetica" panose="020B0604020202020204" pitchFamily="34" charset="0"/>
              </a:rPr>
              <a:t>Terminais</a:t>
            </a:r>
            <a:r>
              <a:rPr lang="en-US" b="1" dirty="0">
                <a:solidFill>
                  <a:schemeClr val="bg1"/>
                </a:solidFill>
                <a:latin typeface="Helvetica" panose="020B0604020202020204" pitchFamily="34" charset="0"/>
                <a:cs typeface="Helvetica" panose="020B0604020202020204" pitchFamily="34" charset="0"/>
              </a:rPr>
              <a:t> </a:t>
            </a:r>
            <a:br>
              <a:rPr lang="en-US" b="1" dirty="0">
                <a:solidFill>
                  <a:schemeClr val="bg1"/>
                </a:solidFill>
                <a:latin typeface="Helvetica" panose="020B0604020202020204" pitchFamily="34" charset="0"/>
                <a:cs typeface="Helvetica" panose="020B0604020202020204" pitchFamily="34" charset="0"/>
              </a:rPr>
            </a:br>
            <a:r>
              <a:rPr lang="en-US" b="1" dirty="0" err="1">
                <a:solidFill>
                  <a:schemeClr val="bg1"/>
                </a:solidFill>
                <a:latin typeface="Helvetica" panose="020B0604020202020204" pitchFamily="34" charset="0"/>
                <a:cs typeface="Helvetica" panose="020B0604020202020204" pitchFamily="34" charset="0"/>
              </a:rPr>
              <a:t>Aquaviários</a:t>
            </a:r>
            <a:endParaRPr lang="en-US" b="1" dirty="0">
              <a:solidFill>
                <a:schemeClr val="bg1"/>
              </a:solidFill>
              <a:latin typeface="Helvetica" panose="020B0604020202020204" pitchFamily="34" charset="0"/>
              <a:cs typeface="Helvetica" panose="020B0604020202020204" pitchFamily="34" charset="0"/>
            </a:endParaRPr>
          </a:p>
        </p:txBody>
      </p:sp>
      <p:sp>
        <p:nvSpPr>
          <p:cNvPr id="33" name="Retângulo 32"/>
          <p:cNvSpPr/>
          <p:nvPr/>
        </p:nvSpPr>
        <p:spPr>
          <a:xfrm>
            <a:off x="59878" y="6493897"/>
            <a:ext cx="3855293"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12566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2" presetClass="entr" presetSubtype="12" decel="10000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125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a Direita 28"/>
          <p:cNvSpPr/>
          <p:nvPr/>
        </p:nvSpPr>
        <p:spPr>
          <a:xfrm rot="16200000">
            <a:off x="-1412081" y="3523233"/>
            <a:ext cx="4373562" cy="400050"/>
          </a:xfrm>
          <a:prstGeom prst="rightArrow">
            <a:avLst>
              <a:gd name="adj1" fmla="val 100000"/>
              <a:gd name="adj2" fmla="val 53718"/>
            </a:avLst>
          </a:prstGeom>
          <a:gradFill>
            <a:gsLst>
              <a:gs pos="0">
                <a:schemeClr val="bg1"/>
              </a:gs>
              <a:gs pos="100000">
                <a:srgbClr val="7ADB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 name="Seta: para a Direita 1"/>
          <p:cNvSpPr/>
          <p:nvPr/>
        </p:nvSpPr>
        <p:spPr>
          <a:xfrm>
            <a:off x="881063" y="5583014"/>
            <a:ext cx="7723187" cy="400050"/>
          </a:xfrm>
          <a:prstGeom prst="rightArrow">
            <a:avLst>
              <a:gd name="adj1" fmla="val 100000"/>
              <a:gd name="adj2" fmla="val 53718"/>
            </a:avLst>
          </a:prstGeom>
          <a:gradFill>
            <a:gsLst>
              <a:gs pos="0">
                <a:schemeClr val="bg1"/>
              </a:gs>
              <a:gs pos="100000">
                <a:srgbClr val="7ADBF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nvGrpSpPr>
          <p:cNvPr id="4" name="Agrupar 4"/>
          <p:cNvGrpSpPr>
            <a:grpSpLocks/>
          </p:cNvGrpSpPr>
          <p:nvPr/>
        </p:nvGrpSpPr>
        <p:grpSpPr bwMode="auto">
          <a:xfrm>
            <a:off x="869950" y="5610002"/>
            <a:ext cx="7640638" cy="338137"/>
            <a:chOff x="869659" y="5846187"/>
            <a:chExt cx="7641552" cy="338554"/>
          </a:xfrm>
        </p:grpSpPr>
        <p:sp>
          <p:nvSpPr>
            <p:cNvPr id="5" name="Rectangle 93"/>
            <p:cNvSpPr/>
            <p:nvPr/>
          </p:nvSpPr>
          <p:spPr>
            <a:xfrm>
              <a:off x="3125767" y="5846187"/>
              <a:ext cx="3115048" cy="338554"/>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Urgência</a:t>
              </a:r>
              <a:r>
                <a:rPr lang="en-US" sz="1600" dirty="0">
                  <a:solidFill>
                    <a:schemeClr val="tx1">
                      <a:lumMod val="85000"/>
                      <a:lumOff val="15000"/>
                    </a:schemeClr>
                  </a:solidFill>
                  <a:latin typeface="Helvetica" panose="020B0604020202020204" pitchFamily="34" charset="0"/>
                  <a:cs typeface="Helvetica" panose="020B0604020202020204" pitchFamily="34" charset="0"/>
                </a:rPr>
                <a:t> da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Ação</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6" name="Rectangle 94"/>
            <p:cNvSpPr/>
            <p:nvPr/>
          </p:nvSpPr>
          <p:spPr>
            <a:xfrm>
              <a:off x="7283926" y="5876386"/>
              <a:ext cx="1227285" cy="278156"/>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Imprescindível</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7" name="Rectangle 96"/>
            <p:cNvSpPr/>
            <p:nvPr/>
          </p:nvSpPr>
          <p:spPr>
            <a:xfrm>
              <a:off x="869659" y="5876386"/>
              <a:ext cx="585858" cy="278156"/>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Baixo</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grpSp>
      <p:sp>
        <p:nvSpPr>
          <p:cNvPr id="8" name="Rectangle 7"/>
          <p:cNvSpPr/>
          <p:nvPr/>
        </p:nvSpPr>
        <p:spPr>
          <a:xfrm>
            <a:off x="985838" y="1760314"/>
            <a:ext cx="7408862" cy="3849688"/>
          </a:xfrm>
          <a:prstGeom prst="rect">
            <a:avLst/>
          </a:prstGeom>
          <a:solidFill>
            <a:schemeClr val="bg1"/>
          </a:soli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rgbClr val="FFFFFF"/>
              </a:solidFill>
              <a:latin typeface="Helvetica" charset="0"/>
              <a:ea typeface="Helvetica" charset="0"/>
              <a:cs typeface="Helvetica" charset="0"/>
            </a:endParaRPr>
          </a:p>
        </p:txBody>
      </p:sp>
      <p:grpSp>
        <p:nvGrpSpPr>
          <p:cNvPr id="9" name="Agrupar 3"/>
          <p:cNvGrpSpPr>
            <a:grpSpLocks/>
          </p:cNvGrpSpPr>
          <p:nvPr/>
        </p:nvGrpSpPr>
        <p:grpSpPr bwMode="auto">
          <a:xfrm>
            <a:off x="600075" y="1619027"/>
            <a:ext cx="339725" cy="4084637"/>
            <a:chOff x="600589" y="1856035"/>
            <a:chExt cx="338554" cy="4084876"/>
          </a:xfrm>
        </p:grpSpPr>
        <p:sp>
          <p:nvSpPr>
            <p:cNvPr id="10" name="Rectangle 97"/>
            <p:cNvSpPr/>
            <p:nvPr/>
          </p:nvSpPr>
          <p:spPr>
            <a:xfrm rot="16200000">
              <a:off x="91171" y="2395512"/>
              <a:ext cx="1357391" cy="278437"/>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Imprescindível</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sp>
          <p:nvSpPr>
            <p:cNvPr id="11" name="Rectangle 98"/>
            <p:cNvSpPr/>
            <p:nvPr/>
          </p:nvSpPr>
          <p:spPr>
            <a:xfrm rot="16200000">
              <a:off x="-381139" y="4079260"/>
              <a:ext cx="2302010" cy="338554"/>
            </a:xfrm>
            <a:prstGeom prst="rect">
              <a:avLst/>
            </a:prstGeom>
          </p:spPr>
          <p:txBody>
            <a:bodyPr anchor="ctr">
              <a:spAutoFit/>
            </a:bodyPr>
            <a:lstStyle/>
            <a:p>
              <a:pPr algn="ctr">
                <a:defRPr/>
              </a:pPr>
              <a:r>
                <a:rPr lang="en-US" sz="1600" dirty="0" err="1">
                  <a:solidFill>
                    <a:schemeClr val="tx1">
                      <a:lumMod val="85000"/>
                      <a:lumOff val="15000"/>
                    </a:schemeClr>
                  </a:solidFill>
                  <a:latin typeface="Helvetica" panose="020B0604020202020204" pitchFamily="34" charset="0"/>
                  <a:cs typeface="Helvetica" panose="020B0604020202020204" pitchFamily="34" charset="0"/>
                </a:rPr>
                <a:t>Grau</a:t>
              </a:r>
              <a:r>
                <a:rPr lang="en-US" sz="1600" dirty="0">
                  <a:solidFill>
                    <a:schemeClr val="tx1">
                      <a:lumMod val="85000"/>
                      <a:lumOff val="15000"/>
                    </a:schemeClr>
                  </a:solidFill>
                  <a:latin typeface="Helvetica" panose="020B0604020202020204" pitchFamily="34" charset="0"/>
                  <a:cs typeface="Helvetica" panose="020B0604020202020204" pitchFamily="34" charset="0"/>
                </a:rPr>
                <a:t> de </a:t>
              </a:r>
              <a:r>
                <a:rPr lang="en-US" sz="1600" dirty="0" err="1">
                  <a:solidFill>
                    <a:schemeClr val="tx1">
                      <a:lumMod val="85000"/>
                      <a:lumOff val="15000"/>
                    </a:schemeClr>
                  </a:solidFill>
                  <a:latin typeface="Helvetica" panose="020B0604020202020204" pitchFamily="34" charset="0"/>
                  <a:cs typeface="Helvetica" panose="020B0604020202020204" pitchFamily="34" charset="0"/>
                </a:rPr>
                <a:t>Importância</a:t>
              </a:r>
              <a:endParaRPr lang="en-US" sz="16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2" name="Rectangle 96"/>
            <p:cNvSpPr/>
            <p:nvPr/>
          </p:nvSpPr>
          <p:spPr>
            <a:xfrm rot="16200000">
              <a:off x="469811" y="5501638"/>
              <a:ext cx="600110" cy="278437"/>
            </a:xfrm>
            <a:prstGeom prst="rect">
              <a:avLst/>
            </a:prstGeom>
          </p:spPr>
          <p:txBody>
            <a:bodyPr anchor="ctr">
              <a:spAutoFit/>
            </a:bodyPr>
            <a:lstStyle/>
            <a:p>
              <a:pPr algn="ctr">
                <a:defRPr/>
              </a:pPr>
              <a:r>
                <a:rPr lang="en-US" sz="1200" dirty="0" err="1">
                  <a:solidFill>
                    <a:schemeClr val="tx1">
                      <a:lumMod val="50000"/>
                      <a:lumOff val="50000"/>
                    </a:schemeClr>
                  </a:solidFill>
                  <a:latin typeface="Helvetica" panose="020B0604020202020204" pitchFamily="34" charset="0"/>
                  <a:cs typeface="Helvetica" panose="020B0604020202020204" pitchFamily="34" charset="0"/>
                </a:rPr>
                <a:t>Baixo</a:t>
              </a:r>
              <a:endParaRPr lang="en-US" sz="1200" dirty="0">
                <a:solidFill>
                  <a:schemeClr val="tx1">
                    <a:lumMod val="50000"/>
                    <a:lumOff val="50000"/>
                  </a:schemeClr>
                </a:solidFill>
                <a:latin typeface="Helvetica" panose="020B0604020202020204" pitchFamily="34" charset="0"/>
                <a:cs typeface="Helvetica" panose="020B0604020202020204" pitchFamily="34" charset="0"/>
              </a:endParaRPr>
            </a:p>
          </p:txBody>
        </p:sp>
      </p:grpSp>
      <p:sp>
        <p:nvSpPr>
          <p:cNvPr id="13" name="CaixaDeTexto 12"/>
          <p:cNvSpPr txBox="1"/>
          <p:nvPr/>
        </p:nvSpPr>
        <p:spPr>
          <a:xfrm>
            <a:off x="2119313" y="1196752"/>
            <a:ext cx="5019675" cy="369887"/>
          </a:xfrm>
          <a:prstGeom prst="rect">
            <a:avLst/>
          </a:prstGeom>
          <a:noFill/>
        </p:spPr>
        <p:txBody>
          <a:bodyPr wrap="none">
            <a:spAutoFit/>
          </a:bodyPr>
          <a:lstStyle/>
          <a:p>
            <a:pPr algn="ctr">
              <a:defRPr/>
            </a:pPr>
            <a:r>
              <a:rPr lang="pt-BR" dirty="0">
                <a:solidFill>
                  <a:schemeClr val="tx1">
                    <a:lumMod val="85000"/>
                    <a:lumOff val="15000"/>
                  </a:schemeClr>
                </a:solidFill>
                <a:latin typeface="Helvetica" panose="020B0604020202020204" pitchFamily="34" charset="0"/>
                <a:cs typeface="Helvetica" panose="020B0604020202020204" pitchFamily="34" charset="0"/>
              </a:rPr>
              <a:t>Matriz de priorização das ações (CNPE e ANP)</a:t>
            </a:r>
          </a:p>
        </p:txBody>
      </p:sp>
      <p:sp>
        <p:nvSpPr>
          <p:cNvPr id="14" name="CaixaDeTexto 13"/>
          <p:cNvSpPr txBox="1"/>
          <p:nvPr/>
        </p:nvSpPr>
        <p:spPr>
          <a:xfrm>
            <a:off x="1834951" y="6021288"/>
            <a:ext cx="7921625" cy="401638"/>
          </a:xfrm>
          <a:prstGeom prst="rect">
            <a:avLst/>
          </a:prstGeom>
          <a:noFill/>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pt-BR" altLang="pt-BR" sz="1000" dirty="0">
                <a:solidFill>
                  <a:srgbClr val="404040"/>
                </a:solidFill>
                <a:latin typeface="Helvetica" charset="0"/>
                <a:ea typeface="Helvetica" charset="0"/>
                <a:cs typeface="Helvetica" charset="0"/>
              </a:rPr>
              <a:t>Continuidade no abastecimento, entendimento dos “tempos”, tempo de implementa</a:t>
            </a:r>
            <a:r>
              <a:rPr lang="en-US" altLang="pt-BR" sz="1000" dirty="0" err="1">
                <a:solidFill>
                  <a:srgbClr val="404040"/>
                </a:solidFill>
                <a:latin typeface="Helvetica" charset="0"/>
                <a:ea typeface="Helvetica" charset="0"/>
                <a:cs typeface="Helvetica" charset="0"/>
              </a:rPr>
              <a:t>ção</a:t>
            </a:r>
            <a:r>
              <a:rPr lang="en-US" altLang="pt-BR" sz="1000" dirty="0">
                <a:solidFill>
                  <a:srgbClr val="404040"/>
                </a:solidFill>
                <a:latin typeface="Helvetica" charset="0"/>
                <a:ea typeface="Helvetica" charset="0"/>
                <a:cs typeface="Helvetica" charset="0"/>
              </a:rPr>
              <a:t>, </a:t>
            </a:r>
            <a:br>
              <a:rPr lang="en-US" altLang="pt-BR" sz="1000" dirty="0">
                <a:solidFill>
                  <a:srgbClr val="404040"/>
                </a:solidFill>
                <a:latin typeface="Helvetica" charset="0"/>
                <a:ea typeface="Helvetica" charset="0"/>
                <a:cs typeface="Helvetica" charset="0"/>
              </a:rPr>
            </a:br>
            <a:r>
              <a:rPr lang="en-US" altLang="pt-BR" sz="1000" dirty="0" err="1">
                <a:solidFill>
                  <a:srgbClr val="404040"/>
                </a:solidFill>
                <a:latin typeface="Helvetica" charset="0"/>
                <a:ea typeface="Helvetica" charset="0"/>
                <a:cs typeface="Helvetica" charset="0"/>
              </a:rPr>
              <a:t>riqueza</a:t>
            </a:r>
            <a:r>
              <a:rPr lang="en-US" altLang="pt-BR" sz="1000" dirty="0">
                <a:solidFill>
                  <a:srgbClr val="404040"/>
                </a:solidFill>
                <a:latin typeface="Helvetica" charset="0"/>
                <a:ea typeface="Helvetica" charset="0"/>
                <a:cs typeface="Helvetica" charset="0"/>
              </a:rPr>
              <a:t> no debate e </a:t>
            </a:r>
            <a:r>
              <a:rPr lang="en-US" altLang="pt-BR" sz="1000" dirty="0" err="1">
                <a:solidFill>
                  <a:srgbClr val="404040"/>
                </a:solidFill>
                <a:latin typeface="Helvetica" charset="0"/>
                <a:ea typeface="Helvetica" charset="0"/>
                <a:cs typeface="Helvetica" charset="0"/>
              </a:rPr>
              <a:t>qualidade</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apresentação</a:t>
            </a:r>
            <a:r>
              <a:rPr lang="en-US" altLang="pt-BR" sz="1000" dirty="0">
                <a:solidFill>
                  <a:srgbClr val="404040"/>
                </a:solidFill>
                <a:latin typeface="Helvetica" charset="0"/>
                <a:ea typeface="Helvetica" charset="0"/>
                <a:cs typeface="Helvetica" charset="0"/>
              </a:rPr>
              <a:t> de </a:t>
            </a:r>
            <a:r>
              <a:rPr lang="en-US" altLang="pt-BR" sz="1000" dirty="0" err="1">
                <a:solidFill>
                  <a:srgbClr val="404040"/>
                </a:solidFill>
                <a:latin typeface="Helvetica" charset="0"/>
                <a:ea typeface="Helvetica" charset="0"/>
                <a:cs typeface="Helvetica" charset="0"/>
              </a:rPr>
              <a:t>razões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economicas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sustentáveis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nas</a:t>
            </a:r>
            <a:r>
              <a:rPr lang="en-US" altLang="pt-BR" sz="1000" dirty="0">
                <a:solidFill>
                  <a:srgbClr val="404040"/>
                </a:solidFill>
                <a:latin typeface="Helvetica" charset="0"/>
                <a:ea typeface="Helvetica" charset="0"/>
                <a:cs typeface="Helvetica" charset="0"/>
              </a:rPr>
              <a:t> </a:t>
            </a:r>
            <a:r>
              <a:rPr lang="en-US" altLang="pt-BR" sz="1000" dirty="0" err="1">
                <a:solidFill>
                  <a:srgbClr val="404040"/>
                </a:solidFill>
                <a:latin typeface="Helvetica" charset="0"/>
                <a:ea typeface="Helvetica" charset="0"/>
                <a:cs typeface="Helvetica" charset="0"/>
              </a:rPr>
              <a:t>normas</a:t>
            </a:r>
            <a:r>
              <a:rPr lang="en-US" altLang="pt-BR" sz="1000" dirty="0">
                <a:solidFill>
                  <a:srgbClr val="404040"/>
                </a:solidFill>
                <a:latin typeface="Helvetica" charset="0"/>
                <a:ea typeface="Helvetica" charset="0"/>
                <a:cs typeface="Helvetica" charset="0"/>
              </a:rPr>
              <a:t>.</a:t>
            </a:r>
            <a:endParaRPr lang="pt-BR" altLang="pt-BR" sz="1000" dirty="0">
              <a:solidFill>
                <a:srgbClr val="404040"/>
              </a:solidFill>
              <a:latin typeface="Helvetica" charset="0"/>
              <a:ea typeface="Helvetica" charset="0"/>
              <a:cs typeface="Helvetica" charset="0"/>
            </a:endParaRPr>
          </a:p>
        </p:txBody>
      </p:sp>
      <p:cxnSp>
        <p:nvCxnSpPr>
          <p:cNvPr id="15" name="Straight Arrow Connector 5"/>
          <p:cNvCxnSpPr/>
          <p:nvPr/>
        </p:nvCxnSpPr>
        <p:spPr>
          <a:xfrm>
            <a:off x="985838" y="3685952"/>
            <a:ext cx="7408862" cy="0"/>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5"/>
          <p:cNvCxnSpPr/>
          <p:nvPr/>
        </p:nvCxnSpPr>
        <p:spPr>
          <a:xfrm flipV="1">
            <a:off x="4691063" y="1760314"/>
            <a:ext cx="0" cy="3849688"/>
          </a:xfrm>
          <a:prstGeom prst="straightConnector1">
            <a:avLst/>
          </a:prstGeom>
          <a:ln w="28575"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Agrupar 10"/>
          <p:cNvGrpSpPr>
            <a:grpSpLocks/>
          </p:cNvGrpSpPr>
          <p:nvPr/>
        </p:nvGrpSpPr>
        <p:grpSpPr bwMode="auto">
          <a:xfrm>
            <a:off x="4716463" y="1760314"/>
            <a:ext cx="3686175" cy="1939925"/>
            <a:chOff x="4716016" y="1997506"/>
            <a:chExt cx="3686546" cy="1939730"/>
          </a:xfrm>
        </p:grpSpPr>
        <p:sp>
          <p:nvSpPr>
            <p:cNvPr id="18" name="Rectangle 7"/>
            <p:cNvSpPr/>
            <p:nvPr/>
          </p:nvSpPr>
          <p:spPr>
            <a:xfrm>
              <a:off x="4716016" y="1997506"/>
              <a:ext cx="3686546" cy="1923857"/>
            </a:xfrm>
            <a:prstGeom prst="rect">
              <a:avLst/>
            </a:prstGeom>
            <a:solidFill>
              <a:srgbClr val="0099CC">
                <a:alpha val="12157"/>
              </a:srgbClr>
            </a:solidFill>
            <a:ln w="254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en-US" altLang="pt-BR">
                <a:solidFill>
                  <a:srgbClr val="FFFFFF"/>
                </a:solidFill>
                <a:latin typeface="Helvetica" charset="0"/>
                <a:ea typeface="Helvetica" charset="0"/>
                <a:cs typeface="Helvetica" charset="0"/>
              </a:endParaRPr>
            </a:p>
          </p:txBody>
        </p:sp>
        <p:grpSp>
          <p:nvGrpSpPr>
            <p:cNvPr id="19" name="Agrupar 37"/>
            <p:cNvGrpSpPr>
              <a:grpSpLocks/>
            </p:cNvGrpSpPr>
            <p:nvPr/>
          </p:nvGrpSpPr>
          <p:grpSpPr bwMode="auto">
            <a:xfrm>
              <a:off x="4722228" y="2026892"/>
              <a:ext cx="3680334" cy="1910344"/>
              <a:chOff x="985684" y="1916832"/>
              <a:chExt cx="7570721" cy="3929720"/>
            </a:xfrm>
          </p:grpSpPr>
          <p:cxnSp>
            <p:nvCxnSpPr>
              <p:cNvPr id="20" name="Straight Arrow Connector 5"/>
              <p:cNvCxnSpPr/>
              <p:nvPr/>
            </p:nvCxnSpPr>
            <p:spPr>
              <a:xfrm>
                <a:off x="985970" y="3923304"/>
                <a:ext cx="7410403" cy="0"/>
              </a:xfrm>
              <a:prstGeom prst="straightConnector1">
                <a:avLst/>
              </a:prstGeom>
              <a:ln w="12700"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5"/>
              <p:cNvCxnSpPr/>
              <p:nvPr/>
            </p:nvCxnSpPr>
            <p:spPr>
              <a:xfrm flipV="1">
                <a:off x="4689539" y="2000055"/>
                <a:ext cx="0" cy="3846497"/>
              </a:xfrm>
              <a:prstGeom prst="straightConnector1">
                <a:avLst/>
              </a:prstGeom>
              <a:ln w="12700" cap="rnd">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tângulo com Canto Diagonal Aparado 49"/>
              <p:cNvSpPr/>
              <p:nvPr/>
            </p:nvSpPr>
            <p:spPr>
              <a:xfrm>
                <a:off x="1459529" y="3773102"/>
                <a:ext cx="1211663" cy="744483"/>
              </a:xfrm>
              <a:prstGeom prst="snip2DiagRect">
                <a:avLst>
                  <a:gd name="adj1" fmla="val 0"/>
                  <a:gd name="adj2" fmla="val 18156"/>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3" name="Retângulo com Canto Diagonal Aparado 50"/>
              <p:cNvSpPr/>
              <p:nvPr/>
            </p:nvSpPr>
            <p:spPr>
              <a:xfrm>
                <a:off x="1955951" y="2303727"/>
                <a:ext cx="2246963" cy="715095"/>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4" name="Retângulo com Canto Diagonal Aparado 51"/>
              <p:cNvSpPr/>
              <p:nvPr/>
            </p:nvSpPr>
            <p:spPr>
              <a:xfrm>
                <a:off x="3908980" y="3169024"/>
                <a:ext cx="1022238" cy="741219"/>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5" name="Retângulo com Canto Diagonal Aparado 52"/>
              <p:cNvSpPr/>
              <p:nvPr/>
            </p:nvSpPr>
            <p:spPr>
              <a:xfrm>
                <a:off x="4438061" y="1918424"/>
                <a:ext cx="1430479" cy="953461"/>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6" name="Retângulo com Canto Diagonal Aparado 57"/>
              <p:cNvSpPr/>
              <p:nvPr/>
            </p:nvSpPr>
            <p:spPr>
              <a:xfrm>
                <a:off x="2912871" y="4122485"/>
                <a:ext cx="3243071" cy="718361"/>
              </a:xfrm>
              <a:prstGeom prst="snip2DiagRect">
                <a:avLst>
                  <a:gd name="adj1" fmla="val 0"/>
                  <a:gd name="adj2" fmla="val 18432"/>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7" name="Retângulo com Canto Diagonal Aparado 58"/>
              <p:cNvSpPr/>
              <p:nvPr/>
            </p:nvSpPr>
            <p:spPr>
              <a:xfrm>
                <a:off x="6204933" y="1918424"/>
                <a:ext cx="2129389" cy="744483"/>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8" name="Retângulo com Canto Diagonal Aparado 59"/>
              <p:cNvSpPr/>
              <p:nvPr/>
            </p:nvSpPr>
            <p:spPr>
              <a:xfrm>
                <a:off x="6155942" y="2751069"/>
                <a:ext cx="2400463" cy="901217"/>
              </a:xfrm>
              <a:prstGeom prst="snip2DiagRect">
                <a:avLst/>
              </a:prstGeom>
              <a:solidFill>
                <a:schemeClr val="bg1"/>
              </a:solidFill>
              <a:ln w="12700">
                <a:solidFill>
                  <a:srgbClr val="0BBBEF"/>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defRPr/>
                </a:pPr>
                <a:endParaRPr lang="pt-BR" sz="1100" dirty="0">
                  <a:solidFill>
                    <a:schemeClr val="tx1"/>
                  </a:solidFill>
                  <a:latin typeface="Helvetica" panose="020B0604020202020204" pitchFamily="34" charset="0"/>
                  <a:cs typeface="Helvetica" panose="020B0604020202020204" pitchFamily="34" charset="0"/>
                </a:endParaRPr>
              </a:p>
            </p:txBody>
          </p:sp>
          <p:sp>
            <p:nvSpPr>
              <p:cNvPr id="29" name="Elipse 51"/>
              <p:cNvSpPr/>
              <p:nvPr/>
            </p:nvSpPr>
            <p:spPr>
              <a:xfrm>
                <a:off x="6185337" y="255188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0" name="Elipse 52"/>
              <p:cNvSpPr/>
              <p:nvPr/>
            </p:nvSpPr>
            <p:spPr>
              <a:xfrm>
                <a:off x="6159209" y="3541266"/>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1" name="Elipse 53"/>
              <p:cNvSpPr/>
              <p:nvPr/>
            </p:nvSpPr>
            <p:spPr>
              <a:xfrm>
                <a:off x="4424997" y="2747805"/>
                <a:ext cx="146968"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2" name="Elipse 54"/>
              <p:cNvSpPr/>
              <p:nvPr/>
            </p:nvSpPr>
            <p:spPr>
              <a:xfrm>
                <a:off x="3886119" y="3799224"/>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3" name="Elipse 55"/>
              <p:cNvSpPr/>
              <p:nvPr/>
            </p:nvSpPr>
            <p:spPr>
              <a:xfrm>
                <a:off x="2867148" y="474288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4" name="Elipse 56"/>
              <p:cNvSpPr/>
              <p:nvPr/>
            </p:nvSpPr>
            <p:spPr>
              <a:xfrm>
                <a:off x="1430137" y="4419627"/>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sp>
            <p:nvSpPr>
              <p:cNvPr id="35" name="Elipse 57"/>
              <p:cNvSpPr/>
              <p:nvPr/>
            </p:nvSpPr>
            <p:spPr>
              <a:xfrm>
                <a:off x="1933091" y="2904538"/>
                <a:ext cx="143701" cy="143672"/>
              </a:xfrm>
              <a:prstGeom prst="ellipse">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endParaRPr lang="pt-BR" altLang="pt-BR">
                  <a:solidFill>
                    <a:srgbClr val="FFFFFF"/>
                  </a:solidFill>
                  <a:latin typeface="Helvetica" charset="0"/>
                  <a:ea typeface="Helvetica" charset="0"/>
                  <a:cs typeface="Helvetica" charset="0"/>
                </a:endParaRPr>
              </a:p>
            </p:txBody>
          </p:sp>
        </p:grpSp>
      </p:grpSp>
      <p:sp>
        <p:nvSpPr>
          <p:cNvPr id="36" name="Título 4"/>
          <p:cNvSpPr txBox="1">
            <a:spLocks/>
          </p:cNvSpPr>
          <p:nvPr/>
        </p:nvSpPr>
        <p:spPr bwMode="auto">
          <a:xfrm>
            <a:off x="179512" y="158453"/>
            <a:ext cx="7886700" cy="913070"/>
          </a:xfrm>
          <a:prstGeom prst="rect">
            <a:avLst/>
          </a:prstGeom>
          <a:noFill/>
          <a:ln w="9525">
            <a:noFill/>
            <a:miter lim="800000"/>
            <a:headEnd/>
            <a:tailEnd/>
          </a:ln>
        </p:spPr>
        <p:txBody>
          <a:bodyPr wrap="square">
            <a:spAutoFit/>
          </a:bodyPr>
          <a:lstStyle>
            <a:defPPr>
              <a:defRPr lang="pt-BR"/>
            </a:defPPr>
            <a:lvl1pPr>
              <a:defRPr sz="4400" baseline="30000">
                <a:solidFill>
                  <a:srgbClr val="00AEEF"/>
                </a:solidFill>
                <a:latin typeface="+mj-lt"/>
              </a:defRPr>
            </a:lvl1pPr>
          </a:lstStyle>
          <a:p>
            <a:r>
              <a:rPr lang="pt-BR" altLang="pt-BR" sz="4000">
                <a:ea typeface="Helvetica" charset="0"/>
                <a:cs typeface="Helvetica" charset="0"/>
              </a:rPr>
              <a:t>Cadeia do abastecimento depende de </a:t>
            </a:r>
            <a:br>
              <a:rPr lang="pt-BR" altLang="pt-BR" sz="4000">
                <a:ea typeface="Helvetica" charset="0"/>
                <a:cs typeface="Helvetica" charset="0"/>
              </a:rPr>
            </a:br>
            <a:r>
              <a:rPr lang="pt-BR" altLang="pt-BR" sz="4000">
                <a:ea typeface="Helvetica" charset="0"/>
                <a:cs typeface="Helvetica" charset="0"/>
              </a:rPr>
              <a:t>políticas nacionais</a:t>
            </a:r>
            <a:endParaRPr lang="pt-BR" altLang="pt-BR" sz="4000" dirty="0"/>
          </a:p>
        </p:txBody>
      </p:sp>
      <p:sp>
        <p:nvSpPr>
          <p:cNvPr id="37" name="Retângulo 36"/>
          <p:cNvSpPr/>
          <p:nvPr/>
        </p:nvSpPr>
        <p:spPr>
          <a:xfrm>
            <a:off x="28711" y="6537429"/>
            <a:ext cx="3711277" cy="261610"/>
          </a:xfrm>
          <a:prstGeom prst="rect">
            <a:avLst/>
          </a:prstGeom>
        </p:spPr>
        <p:txBody>
          <a:bodyPr wrap="square">
            <a:spAutoFit/>
          </a:bodyPr>
          <a:lstStyle/>
          <a:p>
            <a:r>
              <a:rPr lang="pt-BR" sz="1100" b="1"/>
              <a:t>BLOCO III </a:t>
            </a:r>
            <a:r>
              <a:rPr lang="pt-BR" sz="1100"/>
              <a:t>– INFRAESTRUTURA: desafios para o abastecimento </a:t>
            </a:r>
            <a:endParaRPr lang="pt-BR" sz="1100" dirty="0"/>
          </a:p>
        </p:txBody>
      </p:sp>
    </p:spTree>
    <p:extLst>
      <p:ext uri="{BB962C8B-B14F-4D97-AF65-F5344CB8AC3E}">
        <p14:creationId xmlns:p14="http://schemas.microsoft.com/office/powerpoint/2010/main" val="3162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Effect transition="in" filter="fade">
                                      <p:cBhvr>
                                        <p:cTn id="30" dur="750"/>
                                        <p:tgtEl>
                                          <p:spTgt spid="15"/>
                                        </p:tgtEl>
                                      </p:cBhvr>
                                    </p:animEffect>
                                  </p:childTnLst>
                                </p:cTn>
                              </p:par>
                              <p:par>
                                <p:cTn id="31" presetID="53"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Effect transition="in" filter="fade">
                                      <p:cBhvr>
                                        <p:cTn id="35" dur="750"/>
                                        <p:tgtEl>
                                          <p:spTgt spid="16"/>
                                        </p:tgtEl>
                                      </p:cBhvr>
                                    </p:animEffect>
                                  </p:childTnLst>
                                </p:cTn>
                              </p:par>
                              <p:par>
                                <p:cTn id="36" presetID="10" presetClass="entr" presetSubtype="0" fill="hold" grpId="0" nodeType="withEffect">
                                  <p:stCondLst>
                                    <p:cond delay="0"/>
                                  </p:stCondLst>
                                  <p:iterate type="lt">
                                    <p:tmPct val="5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3" grpId="0"/>
      <p:bldP spid="14" grpId="0"/>
      <p:bldP spid="36" grpId="0"/>
    </p:bldLst>
  </p:timing>
</p:sld>
</file>

<file path=ppt/theme/theme1.xml><?xml version="1.0" encoding="utf-8"?>
<a:theme xmlns:a="http://schemas.openxmlformats.org/drawingml/2006/main" name="Capa">
  <a:themeElements>
    <a:clrScheme name="iBrain">
      <a:dk1>
        <a:sysClr val="windowText" lastClr="000000"/>
      </a:dk1>
      <a:lt1>
        <a:sysClr val="window" lastClr="FFFFFF"/>
      </a:lt1>
      <a:dk2>
        <a:srgbClr val="232964"/>
      </a:dk2>
      <a:lt2>
        <a:srgbClr val="FFFFFF"/>
      </a:lt2>
      <a:accent1>
        <a:srgbClr val="4F81BD"/>
      </a:accent1>
      <a:accent2>
        <a:srgbClr val="C0504D"/>
      </a:accent2>
      <a:accent3>
        <a:srgbClr val="9BBB59"/>
      </a:accent3>
      <a:accent4>
        <a:srgbClr val="8064A2"/>
      </a:accent4>
      <a:accent5>
        <a:srgbClr val="4BACC6"/>
      </a:accent5>
      <a:accent6>
        <a:srgbClr val="F79646"/>
      </a:accent6>
      <a:hlink>
        <a:srgbClr val="B62079"/>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12728</TotalTime>
  <Words>853</Words>
  <Application>Microsoft Office PowerPoint</Application>
  <PresentationFormat>Apresentação na tela (4:3)</PresentationFormat>
  <Paragraphs>148</Paragraphs>
  <Slides>12</Slides>
  <Notes>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MS PGothic</vt:lpstr>
      <vt:lpstr>Arial</vt:lpstr>
      <vt:lpstr>Calibri</vt:lpstr>
      <vt:lpstr>Helvetica</vt:lpstr>
      <vt:lpstr>Open Sans</vt:lpstr>
      <vt:lpstr>Open Sans Light</vt:lpstr>
      <vt:lpstr>Times New Roman</vt:lpstr>
      <vt:lpstr>Capa</vt:lpstr>
      <vt:lpstr>Apresentação do PowerPoint</vt:lpstr>
      <vt:lpstr>Apresentação do PowerPoint</vt:lpstr>
      <vt:lpstr>Apresentação do PowerPoint</vt:lpstr>
      <vt:lpstr>Projeções de Demanda e Oferta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Cristiane Caravana</cp:lastModifiedBy>
  <cp:revision>242</cp:revision>
  <cp:lastPrinted>2016-12-27T16:52:50Z</cp:lastPrinted>
  <dcterms:created xsi:type="dcterms:W3CDTF">2016-04-01T14:54:19Z</dcterms:created>
  <dcterms:modified xsi:type="dcterms:W3CDTF">2017-03-08T13:23:09Z</dcterms:modified>
</cp:coreProperties>
</file>