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tags/tag39.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11"/>
    <a:srgbClr val="00863D"/>
    <a:srgbClr val="E3FFDD"/>
    <a:srgbClr val="E1FFE6"/>
    <a:srgbClr val="00A828"/>
    <a:srgbClr val="545454"/>
    <a:srgbClr val="00C42F"/>
    <a:srgbClr val="FFF6E1"/>
    <a:srgbClr val="FEEDC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6" autoAdjust="0"/>
  </p:normalViewPr>
  <p:slideViewPr>
    <p:cSldViewPr>
      <p:cViewPr varScale="1">
        <p:scale>
          <a:sx n="90" d="100"/>
          <a:sy n="90" d="100"/>
        </p:scale>
        <p:origin x="-22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E0A43-7BC0-43C9-AEFA-C8FE09EDBAD1}" type="doc">
      <dgm:prSet loTypeId="urn:microsoft.com/office/officeart/2005/8/layout/vList3#1" loCatId="list" qsTypeId="urn:microsoft.com/office/officeart/2005/8/quickstyle/simple2" qsCatId="simple" csTypeId="urn:microsoft.com/office/officeart/2005/8/colors/accent3_1" csCatId="accent3" phldr="1"/>
      <dgm:spPr/>
    </dgm:pt>
    <dgm:pt modelId="{53111074-2895-4065-8B95-6CCC7C657F8D}">
      <dgm:prSet phldrT="[Texto]" custT="1"/>
      <dgm:spPr>
        <a:ln w="28575">
          <a:solidFill>
            <a:srgbClr val="009211"/>
          </a:solidFill>
        </a:ln>
        <a:effectLst/>
      </dgm:spPr>
      <dgm:t>
        <a:bodyPr/>
        <a:lstStyle/>
        <a:p>
          <a:pPr algn="ctr"/>
          <a:r>
            <a:rPr lang="en-US" sz="2000" b="0" dirty="0" smtClean="0">
              <a:solidFill>
                <a:schemeClr val="tx1"/>
              </a:solidFill>
            </a:rPr>
            <a:t>Brazil has a huge consumer market, but it is not self-sufficient.</a:t>
          </a:r>
          <a:endParaRPr lang="pt-BR" sz="2000" b="0" dirty="0" smtClean="0">
            <a:solidFill>
              <a:schemeClr val="tx1"/>
            </a:solidFill>
          </a:endParaRPr>
        </a:p>
      </dgm:t>
    </dgm:pt>
    <dgm:pt modelId="{AE56551E-006C-4DA4-8944-EC616D48237E}" type="parTrans" cxnId="{A5413886-089A-4E05-96FB-EDD26218082C}">
      <dgm:prSet/>
      <dgm:spPr/>
      <dgm:t>
        <a:bodyPr/>
        <a:lstStyle/>
        <a:p>
          <a:endParaRPr lang="pt-BR" sz="1700"/>
        </a:p>
      </dgm:t>
    </dgm:pt>
    <dgm:pt modelId="{CDE36CD2-3FE4-46F7-911C-BD1EF2201768}" type="sibTrans" cxnId="{A5413886-089A-4E05-96FB-EDD26218082C}">
      <dgm:prSet/>
      <dgm:spPr/>
      <dgm:t>
        <a:bodyPr/>
        <a:lstStyle/>
        <a:p>
          <a:endParaRPr lang="pt-BR" sz="1700"/>
        </a:p>
      </dgm:t>
    </dgm:pt>
    <dgm:pt modelId="{0BADC69F-AE52-4101-AC1C-90AEDB579FF4}">
      <dgm:prSet phldrT="[Texto]" custT="1"/>
      <dgm:spPr>
        <a:ln w="28575">
          <a:solidFill>
            <a:srgbClr val="009211"/>
          </a:solidFill>
        </a:ln>
        <a:effectLst/>
      </dgm:spPr>
      <dgm:t>
        <a:bodyPr/>
        <a:lstStyle/>
        <a:p>
          <a:r>
            <a:rPr lang="en-US" sz="2000" b="0" dirty="0" smtClean="0">
              <a:solidFill>
                <a:schemeClr val="tx1"/>
              </a:solidFill>
            </a:rPr>
            <a:t>The installed infrastructure for the production is not enough to support the continuous growth of demand for next 15 years.</a:t>
          </a:r>
          <a:endParaRPr lang="pt-BR" sz="2000" b="0" dirty="0">
            <a:solidFill>
              <a:schemeClr val="tx1"/>
            </a:solidFill>
          </a:endParaRPr>
        </a:p>
      </dgm:t>
    </dgm:pt>
    <dgm:pt modelId="{F340AEEB-DFC7-4D76-83A9-FFA3C9667F2A}" type="parTrans" cxnId="{1DBEEF1D-ED71-4396-86CE-43C4A34F140F}">
      <dgm:prSet/>
      <dgm:spPr/>
      <dgm:t>
        <a:bodyPr/>
        <a:lstStyle/>
        <a:p>
          <a:endParaRPr lang="pt-BR" sz="1700"/>
        </a:p>
      </dgm:t>
    </dgm:pt>
    <dgm:pt modelId="{7A4B9BC2-6CC1-418D-9354-E226F505967F}" type="sibTrans" cxnId="{1DBEEF1D-ED71-4396-86CE-43C4A34F140F}">
      <dgm:prSet/>
      <dgm:spPr/>
      <dgm:t>
        <a:bodyPr/>
        <a:lstStyle/>
        <a:p>
          <a:endParaRPr lang="pt-BR" sz="1700"/>
        </a:p>
      </dgm:t>
    </dgm:pt>
    <dgm:pt modelId="{ADE1281D-4CF2-4565-8F95-AB9BDF4BE412}">
      <dgm:prSet phldrT="[Texto]" custT="1"/>
      <dgm:spPr>
        <a:ln w="28575">
          <a:solidFill>
            <a:srgbClr val="009211"/>
          </a:solidFill>
        </a:ln>
        <a:effectLst/>
      </dgm:spPr>
      <dgm:t>
        <a:bodyPr/>
        <a:lstStyle/>
        <a:p>
          <a:r>
            <a:rPr lang="en-US" sz="2000" b="0" dirty="0" smtClean="0">
              <a:solidFill>
                <a:schemeClr val="tx1"/>
              </a:solidFill>
            </a:rPr>
            <a:t>Currently, Brazil is an excellent market for medium and long-term investors.</a:t>
          </a:r>
          <a:endParaRPr lang="pt-BR" sz="2000" b="0" dirty="0">
            <a:solidFill>
              <a:schemeClr val="tx1"/>
            </a:solidFill>
          </a:endParaRPr>
        </a:p>
      </dgm:t>
    </dgm:pt>
    <dgm:pt modelId="{CA26F633-AC81-40C6-AD76-5F757C732BD6}" type="parTrans" cxnId="{2EB0ACBC-0C81-4E38-92B7-5BF86314D8AF}">
      <dgm:prSet/>
      <dgm:spPr/>
      <dgm:t>
        <a:bodyPr/>
        <a:lstStyle/>
        <a:p>
          <a:endParaRPr lang="pt-BR" sz="1700"/>
        </a:p>
      </dgm:t>
    </dgm:pt>
    <dgm:pt modelId="{C432035E-6375-4EF7-BD14-7FDBFCEB3815}" type="sibTrans" cxnId="{2EB0ACBC-0C81-4E38-92B7-5BF86314D8AF}">
      <dgm:prSet/>
      <dgm:spPr/>
      <dgm:t>
        <a:bodyPr/>
        <a:lstStyle/>
        <a:p>
          <a:endParaRPr lang="pt-BR" sz="1700"/>
        </a:p>
      </dgm:t>
    </dgm:pt>
    <dgm:pt modelId="{060C38D7-6798-4898-ABA9-EF3718412E2E}" type="pres">
      <dgm:prSet presAssocID="{D06E0A43-7BC0-43C9-AEFA-C8FE09EDBAD1}" presName="linearFlow" presStyleCnt="0">
        <dgm:presLayoutVars>
          <dgm:dir/>
          <dgm:resizeHandles val="exact"/>
        </dgm:presLayoutVars>
      </dgm:prSet>
      <dgm:spPr/>
    </dgm:pt>
    <dgm:pt modelId="{7DF81FE5-6DB7-41F8-AE93-05B2E60E3FA4}" type="pres">
      <dgm:prSet presAssocID="{53111074-2895-4065-8B95-6CCC7C657F8D}" presName="composite" presStyleCnt="0"/>
      <dgm:spPr/>
    </dgm:pt>
    <dgm:pt modelId="{A275240E-B80E-4013-ABEC-56B5C65D5D95}" type="pres">
      <dgm:prSet presAssocID="{53111074-2895-4065-8B95-6CCC7C657F8D}" presName="imgShp" presStyleLbl="fgImgPlace1" presStyleIdx="0" presStyleCnt="3" custAng="10800000" custLinFactNeighborX="-55966"/>
      <dgm:spPr>
        <a:blipFill dpi="0" rotWithShape="1">
          <a:blip xmlns:r="http://schemas.openxmlformats.org/officeDocument/2006/relationships" r:embed="rId1">
            <a:alphaModFix amt="98000"/>
          </a:blip>
          <a:srcRect/>
          <a:stretch>
            <a:fillRect/>
          </a:stretch>
        </a:blipFill>
        <a:ln>
          <a:solidFill>
            <a:srgbClr val="009211"/>
          </a:solidFill>
        </a:ln>
        <a:effectLst/>
      </dgm:spPr>
    </dgm:pt>
    <dgm:pt modelId="{484869EB-C5CE-4AF0-8A68-7AA1CB3AA40D}" type="pres">
      <dgm:prSet presAssocID="{53111074-2895-4065-8B95-6CCC7C657F8D}" presName="txShp" presStyleLbl="node1" presStyleIdx="0" presStyleCnt="3" custScaleX="119435">
        <dgm:presLayoutVars>
          <dgm:bulletEnabled val="1"/>
        </dgm:presLayoutVars>
      </dgm:prSet>
      <dgm:spPr/>
      <dgm:t>
        <a:bodyPr/>
        <a:lstStyle/>
        <a:p>
          <a:endParaRPr lang="pt-BR"/>
        </a:p>
      </dgm:t>
    </dgm:pt>
    <dgm:pt modelId="{1CF00E5C-3C01-45C8-8C52-19CBF7009F80}" type="pres">
      <dgm:prSet presAssocID="{CDE36CD2-3FE4-46F7-911C-BD1EF2201768}" presName="spacing" presStyleCnt="0"/>
      <dgm:spPr/>
    </dgm:pt>
    <dgm:pt modelId="{AE853DEE-EFC4-4D3D-857C-C025FE518B6B}" type="pres">
      <dgm:prSet presAssocID="{0BADC69F-AE52-4101-AC1C-90AEDB579FF4}" presName="composite" presStyleCnt="0"/>
      <dgm:spPr/>
    </dgm:pt>
    <dgm:pt modelId="{7ED6528A-C316-49FE-B8B7-6B23DE631E19}" type="pres">
      <dgm:prSet presAssocID="{0BADC69F-AE52-4101-AC1C-90AEDB579FF4}" presName="imgShp" presStyleLbl="fgImgPlace1" presStyleIdx="1" presStyleCnt="3" custLinFactNeighborX="-49246"/>
      <dgm:spPr>
        <a:solidFill>
          <a:schemeClr val="bg1"/>
        </a:solidFill>
        <a:ln>
          <a:solidFill>
            <a:srgbClr val="009211"/>
          </a:solidFill>
        </a:ln>
        <a:effectLst/>
      </dgm:spPr>
    </dgm:pt>
    <dgm:pt modelId="{77CACB22-97EB-4E0E-AAFB-A881618C1B45}" type="pres">
      <dgm:prSet presAssocID="{0BADC69F-AE52-4101-AC1C-90AEDB579FF4}" presName="txShp" presStyleLbl="node1" presStyleIdx="1" presStyleCnt="3" custScaleX="119435">
        <dgm:presLayoutVars>
          <dgm:bulletEnabled val="1"/>
        </dgm:presLayoutVars>
      </dgm:prSet>
      <dgm:spPr/>
      <dgm:t>
        <a:bodyPr/>
        <a:lstStyle/>
        <a:p>
          <a:endParaRPr lang="pt-BR"/>
        </a:p>
      </dgm:t>
    </dgm:pt>
    <dgm:pt modelId="{1D0C1EE2-97EA-469E-AD3C-92E054EA2159}" type="pres">
      <dgm:prSet presAssocID="{7A4B9BC2-6CC1-418D-9354-E226F505967F}" presName="spacing" presStyleCnt="0"/>
      <dgm:spPr/>
    </dgm:pt>
    <dgm:pt modelId="{6177F2C8-46B6-4231-AEEB-915E865333F1}" type="pres">
      <dgm:prSet presAssocID="{ADE1281D-4CF2-4565-8F95-AB9BDF4BE412}" presName="composite" presStyleCnt="0"/>
      <dgm:spPr/>
    </dgm:pt>
    <dgm:pt modelId="{666167CE-85F8-4359-A64C-E26CE3D8D545}" type="pres">
      <dgm:prSet presAssocID="{ADE1281D-4CF2-4565-8F95-AB9BDF4BE412}" presName="imgShp" presStyleLbl="fgImgPlace1" presStyleIdx="2" presStyleCnt="3" custLinFactNeighborX="-49246"/>
      <dgm:spPr>
        <a:blipFill rotWithShape="0">
          <a:blip xmlns:r="http://schemas.openxmlformats.org/officeDocument/2006/relationships" r:embed="rId2"/>
          <a:stretch>
            <a:fillRect/>
          </a:stretch>
        </a:blipFill>
        <a:ln>
          <a:solidFill>
            <a:srgbClr val="009211"/>
          </a:solidFill>
        </a:ln>
        <a:effectLst/>
      </dgm:spPr>
    </dgm:pt>
    <dgm:pt modelId="{044BC83D-61C6-4903-AC07-B34BB305C965}" type="pres">
      <dgm:prSet presAssocID="{ADE1281D-4CF2-4565-8F95-AB9BDF4BE412}" presName="txShp" presStyleLbl="node1" presStyleIdx="2" presStyleCnt="3" custScaleX="119435">
        <dgm:presLayoutVars>
          <dgm:bulletEnabled val="1"/>
        </dgm:presLayoutVars>
      </dgm:prSet>
      <dgm:spPr/>
      <dgm:t>
        <a:bodyPr/>
        <a:lstStyle/>
        <a:p>
          <a:endParaRPr lang="pt-BR"/>
        </a:p>
      </dgm:t>
    </dgm:pt>
  </dgm:ptLst>
  <dgm:cxnLst>
    <dgm:cxn modelId="{948C7691-8D9D-4DC7-812A-5F89C5E5064F}" type="presOf" srcId="{0BADC69F-AE52-4101-AC1C-90AEDB579FF4}" destId="{77CACB22-97EB-4E0E-AAFB-A881618C1B45}" srcOrd="0" destOrd="0" presId="urn:microsoft.com/office/officeart/2005/8/layout/vList3#1"/>
    <dgm:cxn modelId="{C99F1FA1-9CCF-4192-9928-F6FBD1067661}" type="presOf" srcId="{D06E0A43-7BC0-43C9-AEFA-C8FE09EDBAD1}" destId="{060C38D7-6798-4898-ABA9-EF3718412E2E}" srcOrd="0" destOrd="0" presId="urn:microsoft.com/office/officeart/2005/8/layout/vList3#1"/>
    <dgm:cxn modelId="{A5413886-089A-4E05-96FB-EDD26218082C}" srcId="{D06E0A43-7BC0-43C9-AEFA-C8FE09EDBAD1}" destId="{53111074-2895-4065-8B95-6CCC7C657F8D}" srcOrd="0" destOrd="0" parTransId="{AE56551E-006C-4DA4-8944-EC616D48237E}" sibTransId="{CDE36CD2-3FE4-46F7-911C-BD1EF2201768}"/>
    <dgm:cxn modelId="{2EB0ACBC-0C81-4E38-92B7-5BF86314D8AF}" srcId="{D06E0A43-7BC0-43C9-AEFA-C8FE09EDBAD1}" destId="{ADE1281D-4CF2-4565-8F95-AB9BDF4BE412}" srcOrd="2" destOrd="0" parTransId="{CA26F633-AC81-40C6-AD76-5F757C732BD6}" sibTransId="{C432035E-6375-4EF7-BD14-7FDBFCEB3815}"/>
    <dgm:cxn modelId="{9D50C225-2F1B-4561-81A2-92F572B57466}" type="presOf" srcId="{ADE1281D-4CF2-4565-8F95-AB9BDF4BE412}" destId="{044BC83D-61C6-4903-AC07-B34BB305C965}" srcOrd="0" destOrd="0" presId="urn:microsoft.com/office/officeart/2005/8/layout/vList3#1"/>
    <dgm:cxn modelId="{EA9B637F-B23B-4BCB-9807-835B1BE91FAF}" type="presOf" srcId="{53111074-2895-4065-8B95-6CCC7C657F8D}" destId="{484869EB-C5CE-4AF0-8A68-7AA1CB3AA40D}" srcOrd="0" destOrd="0" presId="urn:microsoft.com/office/officeart/2005/8/layout/vList3#1"/>
    <dgm:cxn modelId="{1DBEEF1D-ED71-4396-86CE-43C4A34F140F}" srcId="{D06E0A43-7BC0-43C9-AEFA-C8FE09EDBAD1}" destId="{0BADC69F-AE52-4101-AC1C-90AEDB579FF4}" srcOrd="1" destOrd="0" parTransId="{F340AEEB-DFC7-4D76-83A9-FFA3C9667F2A}" sibTransId="{7A4B9BC2-6CC1-418D-9354-E226F505967F}"/>
    <dgm:cxn modelId="{A376B1DE-191E-4C4B-96B8-D8D5451D7B86}" type="presParOf" srcId="{060C38D7-6798-4898-ABA9-EF3718412E2E}" destId="{7DF81FE5-6DB7-41F8-AE93-05B2E60E3FA4}" srcOrd="0" destOrd="0" presId="urn:microsoft.com/office/officeart/2005/8/layout/vList3#1"/>
    <dgm:cxn modelId="{218B6802-E264-4998-A70D-B7A6ABD7C66D}" type="presParOf" srcId="{7DF81FE5-6DB7-41F8-AE93-05B2E60E3FA4}" destId="{A275240E-B80E-4013-ABEC-56B5C65D5D95}" srcOrd="0" destOrd="0" presId="urn:microsoft.com/office/officeart/2005/8/layout/vList3#1"/>
    <dgm:cxn modelId="{D574E7B5-47AB-4B22-8DEB-F7D66A6D5076}" type="presParOf" srcId="{7DF81FE5-6DB7-41F8-AE93-05B2E60E3FA4}" destId="{484869EB-C5CE-4AF0-8A68-7AA1CB3AA40D}" srcOrd="1" destOrd="0" presId="urn:microsoft.com/office/officeart/2005/8/layout/vList3#1"/>
    <dgm:cxn modelId="{7088D464-91D8-4BCA-ABDB-CDC0D0D1BA9A}" type="presParOf" srcId="{060C38D7-6798-4898-ABA9-EF3718412E2E}" destId="{1CF00E5C-3C01-45C8-8C52-19CBF7009F80}" srcOrd="1" destOrd="0" presId="urn:microsoft.com/office/officeart/2005/8/layout/vList3#1"/>
    <dgm:cxn modelId="{CD04819F-E0FC-45B4-AB0A-D3271F2894FC}" type="presParOf" srcId="{060C38D7-6798-4898-ABA9-EF3718412E2E}" destId="{AE853DEE-EFC4-4D3D-857C-C025FE518B6B}" srcOrd="2" destOrd="0" presId="urn:microsoft.com/office/officeart/2005/8/layout/vList3#1"/>
    <dgm:cxn modelId="{8235A4E2-F326-46CC-AD2A-C99AF6F4B133}" type="presParOf" srcId="{AE853DEE-EFC4-4D3D-857C-C025FE518B6B}" destId="{7ED6528A-C316-49FE-B8B7-6B23DE631E19}" srcOrd="0" destOrd="0" presId="urn:microsoft.com/office/officeart/2005/8/layout/vList3#1"/>
    <dgm:cxn modelId="{F987DAD5-1867-4791-BAB4-544F32640A66}" type="presParOf" srcId="{AE853DEE-EFC4-4D3D-857C-C025FE518B6B}" destId="{77CACB22-97EB-4E0E-AAFB-A881618C1B45}" srcOrd="1" destOrd="0" presId="urn:microsoft.com/office/officeart/2005/8/layout/vList3#1"/>
    <dgm:cxn modelId="{ED4EE39D-ED29-4539-9CB5-F8E8FBB654FE}" type="presParOf" srcId="{060C38D7-6798-4898-ABA9-EF3718412E2E}" destId="{1D0C1EE2-97EA-469E-AD3C-92E054EA2159}" srcOrd="3" destOrd="0" presId="urn:microsoft.com/office/officeart/2005/8/layout/vList3#1"/>
    <dgm:cxn modelId="{94DD8B6D-BB90-4B05-8A97-2BF76F56FB57}" type="presParOf" srcId="{060C38D7-6798-4898-ABA9-EF3718412E2E}" destId="{6177F2C8-46B6-4231-AEEB-915E865333F1}" srcOrd="4" destOrd="0" presId="urn:microsoft.com/office/officeart/2005/8/layout/vList3#1"/>
    <dgm:cxn modelId="{86DF168D-91D9-4CBF-884A-512D08523010}" type="presParOf" srcId="{6177F2C8-46B6-4231-AEEB-915E865333F1}" destId="{666167CE-85F8-4359-A64C-E26CE3D8D545}" srcOrd="0" destOrd="0" presId="urn:microsoft.com/office/officeart/2005/8/layout/vList3#1"/>
    <dgm:cxn modelId="{48DB8EF4-2663-420A-A921-10DBC7DD3877}" type="presParOf" srcId="{6177F2C8-46B6-4231-AEEB-915E865333F1}" destId="{044BC83D-61C6-4903-AC07-B34BB305C965}"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4869EB-C5CE-4AF0-8A68-7AA1CB3AA40D}">
      <dsp:nvSpPr>
        <dsp:cNvPr id="0" name=""/>
        <dsp:cNvSpPr/>
      </dsp:nvSpPr>
      <dsp:spPr>
        <a:xfrm rot="10800000">
          <a:off x="893923" y="1462"/>
          <a:ext cx="6691444" cy="1197570"/>
        </a:xfrm>
        <a:prstGeom prst="homePlate">
          <a:avLst/>
        </a:prstGeom>
        <a:solidFill>
          <a:schemeClr val="lt1">
            <a:hueOff val="0"/>
            <a:satOff val="0"/>
            <a:lumOff val="0"/>
            <a:alphaOff val="0"/>
          </a:schemeClr>
        </a:solidFill>
        <a:ln w="28575" cap="flat" cmpd="sng" algn="ctr">
          <a:solidFill>
            <a:srgbClr val="00921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8096"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Brazil has a huge consumer market, but it is not self-sufficient.</a:t>
          </a:r>
          <a:endParaRPr lang="pt-BR" sz="2000" b="0" kern="1200" dirty="0" smtClean="0">
            <a:solidFill>
              <a:schemeClr val="tx1"/>
            </a:solidFill>
          </a:endParaRPr>
        </a:p>
      </dsp:txBody>
      <dsp:txXfrm rot="10800000">
        <a:off x="893923" y="1462"/>
        <a:ext cx="6691444" cy="1197570"/>
      </dsp:txXfrm>
    </dsp:sp>
    <dsp:sp modelId="{A275240E-B80E-4013-ABEC-56B5C65D5D95}">
      <dsp:nvSpPr>
        <dsp:cNvPr id="0" name=""/>
        <dsp:cNvSpPr/>
      </dsp:nvSpPr>
      <dsp:spPr>
        <a:xfrm rot="10800000">
          <a:off x="169336" y="1462"/>
          <a:ext cx="1197570" cy="1197570"/>
        </a:xfrm>
        <a:prstGeom prst="ellipse">
          <a:avLst/>
        </a:prstGeom>
        <a:blipFill dpi="0" rotWithShape="1">
          <a:blip xmlns:r="http://schemas.openxmlformats.org/officeDocument/2006/relationships" r:embed="rId1">
            <a:alphaModFix amt="98000"/>
          </a:blip>
          <a:srcRect/>
          <a:stretch>
            <a:fillRect/>
          </a:stretch>
        </a:blipFill>
        <a:ln w="38100" cap="flat" cmpd="sng" algn="ctr">
          <a:solidFill>
            <a:srgbClr val="009211"/>
          </a:solidFill>
          <a:prstDash val="solid"/>
        </a:ln>
        <a:effectLst/>
      </dsp:spPr>
      <dsp:style>
        <a:lnRef idx="3">
          <a:scrgbClr r="0" g="0" b="0"/>
        </a:lnRef>
        <a:fillRef idx="1">
          <a:scrgbClr r="0" g="0" b="0"/>
        </a:fillRef>
        <a:effectRef idx="1">
          <a:scrgbClr r="0" g="0" b="0"/>
        </a:effectRef>
        <a:fontRef idx="minor"/>
      </dsp:style>
    </dsp:sp>
    <dsp:sp modelId="{77CACB22-97EB-4E0E-AAFB-A881618C1B45}">
      <dsp:nvSpPr>
        <dsp:cNvPr id="0" name=""/>
        <dsp:cNvSpPr/>
      </dsp:nvSpPr>
      <dsp:spPr>
        <a:xfrm rot="10800000">
          <a:off x="893923" y="1556517"/>
          <a:ext cx="6691444" cy="1197570"/>
        </a:xfrm>
        <a:prstGeom prst="homePlate">
          <a:avLst/>
        </a:prstGeom>
        <a:solidFill>
          <a:schemeClr val="lt1">
            <a:hueOff val="0"/>
            <a:satOff val="0"/>
            <a:lumOff val="0"/>
            <a:alphaOff val="0"/>
          </a:schemeClr>
        </a:solidFill>
        <a:ln w="28575" cap="flat" cmpd="sng" algn="ctr">
          <a:solidFill>
            <a:srgbClr val="00921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8096"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The installed infrastructure for the production is not enough to support the continuous growth of demand for next 15 years.</a:t>
          </a:r>
          <a:endParaRPr lang="pt-BR" sz="2000" b="0" kern="1200" dirty="0">
            <a:solidFill>
              <a:schemeClr val="tx1"/>
            </a:solidFill>
          </a:endParaRPr>
        </a:p>
      </dsp:txBody>
      <dsp:txXfrm rot="10800000">
        <a:off x="893923" y="1556517"/>
        <a:ext cx="6691444" cy="1197570"/>
      </dsp:txXfrm>
    </dsp:sp>
    <dsp:sp modelId="{7ED6528A-C316-49FE-B8B7-6B23DE631E19}">
      <dsp:nvSpPr>
        <dsp:cNvPr id="0" name=""/>
        <dsp:cNvSpPr/>
      </dsp:nvSpPr>
      <dsp:spPr>
        <a:xfrm>
          <a:off x="249812" y="1556517"/>
          <a:ext cx="1197570" cy="1197570"/>
        </a:xfrm>
        <a:prstGeom prst="ellipse">
          <a:avLst/>
        </a:prstGeom>
        <a:solidFill>
          <a:schemeClr val="bg1"/>
        </a:solidFill>
        <a:ln w="38100" cap="flat" cmpd="sng" algn="ctr">
          <a:solidFill>
            <a:srgbClr val="009211"/>
          </a:solidFill>
          <a:prstDash val="solid"/>
        </a:ln>
        <a:effectLst/>
      </dsp:spPr>
      <dsp:style>
        <a:lnRef idx="3">
          <a:scrgbClr r="0" g="0" b="0"/>
        </a:lnRef>
        <a:fillRef idx="1">
          <a:scrgbClr r="0" g="0" b="0"/>
        </a:fillRef>
        <a:effectRef idx="1">
          <a:scrgbClr r="0" g="0" b="0"/>
        </a:effectRef>
        <a:fontRef idx="minor"/>
      </dsp:style>
    </dsp:sp>
    <dsp:sp modelId="{044BC83D-61C6-4903-AC07-B34BB305C965}">
      <dsp:nvSpPr>
        <dsp:cNvPr id="0" name=""/>
        <dsp:cNvSpPr/>
      </dsp:nvSpPr>
      <dsp:spPr>
        <a:xfrm rot="10800000">
          <a:off x="893923" y="3111572"/>
          <a:ext cx="6691444" cy="1197570"/>
        </a:xfrm>
        <a:prstGeom prst="homePlate">
          <a:avLst/>
        </a:prstGeom>
        <a:solidFill>
          <a:schemeClr val="lt1">
            <a:hueOff val="0"/>
            <a:satOff val="0"/>
            <a:lumOff val="0"/>
            <a:alphaOff val="0"/>
          </a:schemeClr>
        </a:solidFill>
        <a:ln w="28575" cap="flat" cmpd="sng" algn="ctr">
          <a:solidFill>
            <a:srgbClr val="00921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8096"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Currently, Brazil is an excellent market for medium and long-term investors.</a:t>
          </a:r>
          <a:endParaRPr lang="pt-BR" sz="2000" b="0" kern="1200" dirty="0">
            <a:solidFill>
              <a:schemeClr val="tx1"/>
            </a:solidFill>
          </a:endParaRPr>
        </a:p>
      </dsp:txBody>
      <dsp:txXfrm rot="10800000">
        <a:off x="893923" y="3111572"/>
        <a:ext cx="6691444" cy="1197570"/>
      </dsp:txXfrm>
    </dsp:sp>
    <dsp:sp modelId="{666167CE-85F8-4359-A64C-E26CE3D8D545}">
      <dsp:nvSpPr>
        <dsp:cNvPr id="0" name=""/>
        <dsp:cNvSpPr/>
      </dsp:nvSpPr>
      <dsp:spPr>
        <a:xfrm>
          <a:off x="249812" y="3111572"/>
          <a:ext cx="1197570" cy="1197570"/>
        </a:xfrm>
        <a:prstGeom prst="ellipse">
          <a:avLst/>
        </a:prstGeom>
        <a:blipFill rotWithShape="0">
          <a:blip xmlns:r="http://schemas.openxmlformats.org/officeDocument/2006/relationships" r:embed="rId2"/>
          <a:stretch>
            <a:fillRect/>
          </a:stretch>
        </a:blipFill>
        <a:ln w="38100" cap="flat" cmpd="sng" algn="ctr">
          <a:solidFill>
            <a:srgbClr val="009211"/>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056"/>
          </a:xfrm>
          <a:prstGeom prst="rect">
            <a:avLst/>
          </a:prstGeom>
        </p:spPr>
        <p:txBody>
          <a:bodyPr vert="horz" lIns="95562" tIns="47781" rIns="95562" bIns="47781" rtlCol="0"/>
          <a:lstStyle>
            <a:lvl1pPr algn="l">
              <a:defRPr sz="1300"/>
            </a:lvl1pPr>
          </a:lstStyle>
          <a:p>
            <a:endParaRPr lang="pt-BR"/>
          </a:p>
        </p:txBody>
      </p:sp>
      <p:sp>
        <p:nvSpPr>
          <p:cNvPr id="3" name="Espaço Reservado para Data 2"/>
          <p:cNvSpPr>
            <a:spLocks noGrp="1"/>
          </p:cNvSpPr>
          <p:nvPr>
            <p:ph type="dt" idx="1"/>
          </p:nvPr>
        </p:nvSpPr>
        <p:spPr>
          <a:xfrm>
            <a:off x="3850444" y="0"/>
            <a:ext cx="2945659" cy="498056"/>
          </a:xfrm>
          <a:prstGeom prst="rect">
            <a:avLst/>
          </a:prstGeom>
        </p:spPr>
        <p:txBody>
          <a:bodyPr vert="horz" lIns="95562" tIns="47781" rIns="95562" bIns="47781" rtlCol="0"/>
          <a:lstStyle>
            <a:lvl1pPr algn="r">
              <a:defRPr sz="1300"/>
            </a:lvl1pPr>
          </a:lstStyle>
          <a:p>
            <a:fld id="{BB32ECAE-E703-4A80-AB92-B37E486081B1}" type="datetimeFigureOut">
              <a:rPr lang="pt-BR" smtClean="0"/>
              <a:pPr/>
              <a:t>29/09/2017</a:t>
            </a:fld>
            <a:endParaRPr lang="pt-BR"/>
          </a:p>
        </p:txBody>
      </p:sp>
      <p:sp>
        <p:nvSpPr>
          <p:cNvPr id="4" name="Espaço Reservado para Imagem de Slide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5562" tIns="47781" rIns="95562" bIns="47781" rtlCol="0" anchor="ctr"/>
          <a:lstStyle/>
          <a:p>
            <a:endParaRPr lang="pt-BR"/>
          </a:p>
        </p:txBody>
      </p:sp>
      <p:sp>
        <p:nvSpPr>
          <p:cNvPr id="5" name="Espaço Reservado para Anotações 4"/>
          <p:cNvSpPr>
            <a:spLocks noGrp="1"/>
          </p:cNvSpPr>
          <p:nvPr>
            <p:ph type="body" sz="quarter" idx="3"/>
          </p:nvPr>
        </p:nvSpPr>
        <p:spPr>
          <a:xfrm>
            <a:off x="679768" y="4777195"/>
            <a:ext cx="5438140" cy="3908613"/>
          </a:xfrm>
          <a:prstGeom prst="rect">
            <a:avLst/>
          </a:prstGeom>
        </p:spPr>
        <p:txBody>
          <a:bodyPr vert="horz" lIns="95562" tIns="47781" rIns="95562" bIns="47781"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1" y="9428586"/>
            <a:ext cx="2945659" cy="498055"/>
          </a:xfrm>
          <a:prstGeom prst="rect">
            <a:avLst/>
          </a:prstGeom>
        </p:spPr>
        <p:txBody>
          <a:bodyPr vert="horz" lIns="95562" tIns="47781" rIns="95562" bIns="47781"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850444" y="9428586"/>
            <a:ext cx="2945659" cy="498055"/>
          </a:xfrm>
          <a:prstGeom prst="rect">
            <a:avLst/>
          </a:prstGeom>
        </p:spPr>
        <p:txBody>
          <a:bodyPr vert="horz" lIns="95562" tIns="47781" rIns="95562" bIns="47781" rtlCol="0" anchor="b"/>
          <a:lstStyle>
            <a:lvl1pPr algn="r">
              <a:defRPr sz="1300"/>
            </a:lvl1pPr>
          </a:lstStyle>
          <a:p>
            <a:fld id="{B2ADF4D1-71CA-4CCA-A3DB-7A1C070D5650}" type="slidenum">
              <a:rPr lang="pt-BR" smtClean="0"/>
              <a:pPr/>
              <a:t>‹nº›</a:t>
            </a:fld>
            <a:endParaRPr lang="pt-BR"/>
          </a:p>
        </p:txBody>
      </p:sp>
    </p:spTree>
    <p:extLst>
      <p:ext uri="{BB962C8B-B14F-4D97-AF65-F5344CB8AC3E}">
        <p14:creationId xmlns="" xmlns:p14="http://schemas.microsoft.com/office/powerpoint/2010/main" val="83360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B2ADF4D1-71CA-4CCA-A3DB-7A1C070D5650}"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0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10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76195-EB9A-4DB1-AC8B-C65A9D35F739}" type="slidenum">
              <a:rPr lang="pt-BR"/>
              <a:pPr fontAlgn="base">
                <a:spcBef>
                  <a:spcPct val="0"/>
                </a:spcBef>
                <a:spcAft>
                  <a:spcPct val="0"/>
                </a:spcAft>
              </a:pPr>
              <a:t>10</a:t>
            </a:fld>
            <a:endParaRPr lang="pt-BR"/>
          </a:p>
        </p:txBody>
      </p:sp>
    </p:spTree>
    <p:extLst>
      <p:ext uri="{BB962C8B-B14F-4D97-AF65-F5344CB8AC3E}">
        <p14:creationId xmlns="" xmlns:p14="http://schemas.microsoft.com/office/powerpoint/2010/main" val="197484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6481EB33-EC1A-49D2-9F55-D42F181382A6}" type="slidenum">
              <a:rPr lang="pt-BR" smtClean="0"/>
              <a:pPr>
                <a:defRPr/>
              </a:pPr>
              <a:t>11</a:t>
            </a:fld>
            <a:endParaRPr lang="pt-BR"/>
          </a:p>
        </p:txBody>
      </p:sp>
    </p:spTree>
    <p:extLst>
      <p:ext uri="{BB962C8B-B14F-4D97-AF65-F5344CB8AC3E}">
        <p14:creationId xmlns="" xmlns:p14="http://schemas.microsoft.com/office/powerpoint/2010/main" val="357565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462088"/>
            <a:ext cx="5265738" cy="3951287"/>
          </a:xfrm>
        </p:spPr>
      </p:sp>
      <p:sp>
        <p:nvSpPr>
          <p:cNvPr id="3" name="Notes Placeholder 2"/>
          <p:cNvSpPr>
            <a:spLocks noGrp="1"/>
          </p:cNvSpPr>
          <p:nvPr>
            <p:ph type="body" idx="1"/>
          </p:nvPr>
        </p:nvSpPr>
        <p:spPr/>
        <p:txBody>
          <a:bodyPr/>
          <a:lstStyle/>
          <a:p>
            <a:pPr marL="179178" indent="-179178">
              <a:buFont typeface="Arial" panose="020B0604020202020204" pitchFamily="34" charset="0"/>
              <a:buChar char="•"/>
            </a:pPr>
            <a:endParaRPr lang="pt-BR" dirty="0" smtClean="0">
              <a:solidFill>
                <a:srgbClr val="000000"/>
              </a:solidFill>
            </a:endParaRPr>
          </a:p>
          <a:p>
            <a:pPr marL="179178" indent="-179178">
              <a:buFont typeface="Arial" panose="020B0604020202020204" pitchFamily="34" charset="0"/>
              <a:buChar char="•"/>
            </a:pPr>
            <a:endParaRPr lang="pt-BR" dirty="0" smtClean="0">
              <a:solidFill>
                <a:srgbClr val="000000"/>
              </a:solidFill>
            </a:endParaRPr>
          </a:p>
          <a:p>
            <a:pPr marL="179178" indent="-179178">
              <a:buFont typeface="Arial" panose="020B0604020202020204" pitchFamily="34" charset="0"/>
              <a:buChar char="•"/>
            </a:pPr>
            <a:endParaRPr lang="pt-BR" dirty="0" smtClean="0">
              <a:solidFill>
                <a:srgbClr val="000000"/>
              </a:solidFill>
            </a:endParaRPr>
          </a:p>
          <a:p>
            <a:pPr marL="179178" indent="-179178">
              <a:buFont typeface="Arial" panose="020B0604020202020204" pitchFamily="34" charset="0"/>
              <a:buChar char="•"/>
            </a:pPr>
            <a:endParaRPr lang="pt-BR" dirty="0" smtClean="0">
              <a:solidFill>
                <a:srgbClr val="000000"/>
              </a:solidFill>
            </a:endParaRPr>
          </a:p>
          <a:p>
            <a:pPr marL="179178" indent="-179178">
              <a:buFont typeface="Arial" panose="020B0604020202020204" pitchFamily="34" charset="0"/>
              <a:buChar char="•"/>
            </a:pPr>
            <a:endParaRPr lang="pt-BR" dirty="0" smtClean="0">
              <a:solidFill>
                <a:srgbClr val="000000"/>
              </a:solidFill>
            </a:endParaRPr>
          </a:p>
          <a:p>
            <a:pPr marL="179178" indent="-179178">
              <a:buFont typeface="Arial" panose="020B0604020202020204" pitchFamily="34" charset="0"/>
              <a:buChar char="•"/>
            </a:pPr>
            <a:endParaRPr lang="pt-BR" dirty="0" smtClean="0">
              <a:solidFill>
                <a:srgbClr val="000000"/>
              </a:solidFill>
            </a:endParaRPr>
          </a:p>
          <a:p>
            <a:pPr marL="179178" indent="-179178">
              <a:buFont typeface="Arial" panose="020B0604020202020204" pitchFamily="34" charset="0"/>
              <a:buChar char="•"/>
            </a:pPr>
            <a:endParaRPr lang="pt-BR" dirty="0" smtClean="0">
              <a:solidFill>
                <a:srgbClr val="000000"/>
              </a:solidFill>
            </a:endParaRPr>
          </a:p>
          <a:p>
            <a:pPr marL="179178" indent="-179178">
              <a:buFont typeface="Arial" panose="020B0604020202020204" pitchFamily="34" charset="0"/>
              <a:buChar char="•"/>
            </a:pPr>
            <a:r>
              <a:rPr lang="pt-BR" dirty="0" smtClean="0">
                <a:solidFill>
                  <a:srgbClr val="000000"/>
                </a:solidFill>
              </a:rPr>
              <a:t>O </a:t>
            </a:r>
            <a:r>
              <a:rPr lang="pt-BR" dirty="0" smtClean="0">
                <a:solidFill>
                  <a:srgbClr val="000000"/>
                </a:solidFill>
              </a:rPr>
              <a:t>mercado brasileiro continua a crescer e precisa de investimento: serão necessários</a:t>
            </a:r>
            <a:r>
              <a:rPr lang="pt-BR" baseline="0" dirty="0" smtClean="0">
                <a:solidFill>
                  <a:srgbClr val="000000"/>
                </a:solidFill>
              </a:rPr>
              <a:t> R</a:t>
            </a:r>
            <a:r>
              <a:rPr lang="pt-BR" dirty="0" smtClean="0">
                <a:solidFill>
                  <a:srgbClr val="000000"/>
                </a:solidFill>
              </a:rPr>
              <a:t>$30B até 2030</a:t>
            </a:r>
            <a:r>
              <a:rPr lang="pt-BR" baseline="30000" dirty="0" smtClean="0">
                <a:solidFill>
                  <a:srgbClr val="000000"/>
                </a:solidFill>
              </a:rPr>
              <a:t>,</a:t>
            </a:r>
            <a:r>
              <a:rPr lang="pt-BR" baseline="0" dirty="0" smtClean="0">
                <a:solidFill>
                  <a:srgbClr val="000000"/>
                </a:solidFill>
              </a:rPr>
              <a:t> segundo estimativa do IBP</a:t>
            </a:r>
            <a:endParaRPr lang="en-US" dirty="0"/>
          </a:p>
        </p:txBody>
      </p:sp>
      <p:sp>
        <p:nvSpPr>
          <p:cNvPr id="4" name="Slide Number Placeholder 3"/>
          <p:cNvSpPr>
            <a:spLocks noGrp="1"/>
          </p:cNvSpPr>
          <p:nvPr>
            <p:ph type="sldNum" sz="quarter" idx="10"/>
          </p:nvPr>
        </p:nvSpPr>
        <p:spPr/>
        <p:txBody>
          <a:bodyPr/>
          <a:lstStyle/>
          <a:p>
            <a:fld id="{33B17F2E-791A-4449-B327-2CBA951C2E6D}" type="slidenum">
              <a:rPr lang="en-US" smtClean="0">
                <a:solidFill>
                  <a:prstClr val="black"/>
                </a:solidFill>
              </a:rPr>
              <a:pPr/>
              <a:t>12</a:t>
            </a:fld>
            <a:endParaRPr lang="en-US" dirty="0">
              <a:solidFill>
                <a:prstClr val="black"/>
              </a:solidFill>
            </a:endParaRPr>
          </a:p>
        </p:txBody>
      </p:sp>
    </p:spTree>
    <p:extLst>
      <p:ext uri="{BB962C8B-B14F-4D97-AF65-F5344CB8AC3E}">
        <p14:creationId xmlns="" xmlns:p14="http://schemas.microsoft.com/office/powerpoint/2010/main" val="402893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B2ADF4D1-71CA-4CCA-A3DB-7A1C070D5650}"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B2ADF4D1-71CA-4CCA-A3DB-7A1C070D5650}"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55613">
              <a:defRPr/>
            </a:pPr>
            <a:r>
              <a:rPr lang="pt-BR" dirty="0" smtClean="0"/>
              <a:t>Vila do Conde, </a:t>
            </a:r>
            <a:r>
              <a:rPr lang="pt-BR" dirty="0" err="1" smtClean="0"/>
              <a:t>Transpetro</a:t>
            </a:r>
            <a:r>
              <a:rPr lang="pt-BR" dirty="0" smtClean="0"/>
              <a:t> SC e </a:t>
            </a:r>
            <a:r>
              <a:rPr lang="pt-BR" dirty="0" err="1" smtClean="0"/>
              <a:t>Pecem</a:t>
            </a:r>
            <a:r>
              <a:rPr lang="pt-BR" baseline="0" dirty="0" smtClean="0"/>
              <a:t> são </a:t>
            </a:r>
            <a:r>
              <a:rPr lang="pt-BR" b="1" dirty="0" smtClean="0"/>
              <a:t>Terminais </a:t>
            </a:r>
            <a:r>
              <a:rPr lang="pt-BR" b="1" dirty="0" err="1" smtClean="0"/>
              <a:t>aquaviários</a:t>
            </a:r>
            <a:r>
              <a:rPr lang="pt-BR" b="1" dirty="0" smtClean="0"/>
              <a:t> de granéis líquidos. </a:t>
            </a:r>
            <a:r>
              <a:rPr lang="pt-BR" b="0" dirty="0" smtClean="0"/>
              <a:t>Também podem ser usados para armazenar</a:t>
            </a:r>
            <a:r>
              <a:rPr lang="pt-BR" b="0" baseline="0" dirty="0" smtClean="0"/>
              <a:t> outros líquidos. Porém, pelas características dessas regiões, o uso preponderante deve ser para armazenamento de combustíveis mesmo.</a:t>
            </a:r>
            <a:endParaRPr lang="pt-BR" b="1" dirty="0" smtClean="0"/>
          </a:p>
          <a:p>
            <a:endParaRPr lang="pt-BR" dirty="0"/>
          </a:p>
        </p:txBody>
      </p:sp>
      <p:sp>
        <p:nvSpPr>
          <p:cNvPr id="4" name="Espaço Reservado para Número de Slide 3"/>
          <p:cNvSpPr>
            <a:spLocks noGrp="1"/>
          </p:cNvSpPr>
          <p:nvPr>
            <p:ph type="sldNum" sz="quarter" idx="10"/>
          </p:nvPr>
        </p:nvSpPr>
        <p:spPr/>
        <p:txBody>
          <a:bodyPr/>
          <a:lstStyle/>
          <a:p>
            <a:fld id="{5DC19EA5-D524-4DF4-9125-524A56BBDA81}" type="slidenum">
              <a:rPr lang="pt-BR" smtClean="0"/>
              <a:pPr/>
              <a:t>15</a:t>
            </a:fld>
            <a:endParaRPr lang="pt-BR"/>
          </a:p>
        </p:txBody>
      </p:sp>
    </p:spTree>
    <p:extLst>
      <p:ext uri="{BB962C8B-B14F-4D97-AF65-F5344CB8AC3E}">
        <p14:creationId xmlns="" xmlns:p14="http://schemas.microsoft.com/office/powerpoint/2010/main" val="389400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62312D7-86F4-411E-80EA-C711DEB100D9}" type="slidenum">
              <a:rPr lang="pt-BR" smtClean="0"/>
              <a:pPr/>
              <a:t>16</a:t>
            </a:fld>
            <a:endParaRPr lang="pt-BR"/>
          </a:p>
        </p:txBody>
      </p:sp>
    </p:spTree>
    <p:extLst>
      <p:ext uri="{BB962C8B-B14F-4D97-AF65-F5344CB8AC3E}">
        <p14:creationId xmlns="" xmlns:p14="http://schemas.microsoft.com/office/powerpoint/2010/main" val="46335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17</a:t>
            </a:fld>
            <a:endParaRPr lang="pt-BR"/>
          </a:p>
        </p:txBody>
      </p:sp>
    </p:spTree>
    <p:extLst>
      <p:ext uri="{BB962C8B-B14F-4D97-AF65-F5344CB8AC3E}">
        <p14:creationId xmlns="" xmlns:p14="http://schemas.microsoft.com/office/powerpoint/2010/main" val="417643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noProof="0" dirty="0"/>
          </a:p>
        </p:txBody>
      </p:sp>
      <p:sp>
        <p:nvSpPr>
          <p:cNvPr id="4" name="Espaço Reservado para Número de Slide 3"/>
          <p:cNvSpPr>
            <a:spLocks noGrp="1"/>
          </p:cNvSpPr>
          <p:nvPr>
            <p:ph type="sldNum" sz="quarter" idx="10"/>
          </p:nvPr>
        </p:nvSpPr>
        <p:spPr/>
        <p:txBody>
          <a:bodyPr/>
          <a:lstStyle/>
          <a:p>
            <a:fld id="{AF9DDA95-5C7A-4AF8-9ED8-56E4A131D7D8}" type="slidenum">
              <a:rPr lang="en-US" smtClean="0"/>
              <a:pPr/>
              <a:t>2</a:t>
            </a:fld>
            <a:endParaRPr lang="en-US"/>
          </a:p>
        </p:txBody>
      </p:sp>
    </p:spTree>
    <p:extLst>
      <p:ext uri="{BB962C8B-B14F-4D97-AF65-F5344CB8AC3E}">
        <p14:creationId xmlns="" xmlns:p14="http://schemas.microsoft.com/office/powerpoint/2010/main" val="162376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Conforme</a:t>
            </a:r>
            <a:r>
              <a:rPr lang="pt-BR" baseline="0" dirty="0" smtClean="0"/>
              <a:t> Boletim do Abastecimento n° 55 – Posição de 4 de agosto de 2017.</a:t>
            </a:r>
            <a:endParaRPr lang="pt-BR" dirty="0"/>
          </a:p>
        </p:txBody>
      </p:sp>
      <p:sp>
        <p:nvSpPr>
          <p:cNvPr id="4" name="Espaço Reservado para Número de Slide 3"/>
          <p:cNvSpPr>
            <a:spLocks noGrp="1"/>
          </p:cNvSpPr>
          <p:nvPr>
            <p:ph type="sldNum" sz="quarter" idx="10"/>
          </p:nvPr>
        </p:nvSpPr>
        <p:spPr/>
        <p:txBody>
          <a:bodyPr/>
          <a:lstStyle/>
          <a:p>
            <a:fld id="{1E7542EC-8790-413B-A44F-CE2DEB68923A}" type="slidenum">
              <a:rPr lang="pt-BR" smtClean="0"/>
              <a:pPr/>
              <a:t>3</a:t>
            </a:fld>
            <a:endParaRPr lang="pt-BR"/>
          </a:p>
        </p:txBody>
      </p:sp>
    </p:spTree>
    <p:extLst>
      <p:ext uri="{BB962C8B-B14F-4D97-AF65-F5344CB8AC3E}">
        <p14:creationId xmlns="" xmlns:p14="http://schemas.microsoft.com/office/powerpoint/2010/main" val="383496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B2ADF4D1-71CA-4CCA-A3DB-7A1C070D5650}"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55613">
              <a:defRPr/>
            </a:pPr>
            <a:r>
              <a:rPr lang="pt-BR" b="1" dirty="0" smtClean="0"/>
              <a:t>Comparação 2016/2015:</a:t>
            </a:r>
          </a:p>
          <a:p>
            <a:pPr defTabSz="955613">
              <a:defRPr/>
            </a:pPr>
            <a:r>
              <a:rPr lang="pt-BR" dirty="0" smtClean="0"/>
              <a:t>O consumo total de GLP aumentou 1,13% em 2016</a:t>
            </a:r>
            <a:r>
              <a:rPr lang="pt-BR" baseline="0" dirty="0" smtClean="0"/>
              <a:t>.</a:t>
            </a:r>
          </a:p>
          <a:p>
            <a:pPr defTabSz="955613">
              <a:defRPr/>
            </a:pPr>
            <a:r>
              <a:rPr lang="pt-BR" baseline="0" dirty="0" smtClean="0"/>
              <a:t>O segmento “P13” (vasilhames de até 13kg), de uso predominantemente residencial, cresceu 1,16%, enquanto o consumo industrial (“outros”) cresceu 1,05% no ano.</a:t>
            </a:r>
            <a:endParaRPr lang="pt-BR" dirty="0" smtClean="0"/>
          </a:p>
          <a:p>
            <a:r>
              <a:rPr lang="pt-BR" b="1" dirty="0" smtClean="0"/>
              <a:t>Comparação 2017/2016:</a:t>
            </a:r>
          </a:p>
          <a:p>
            <a:r>
              <a:rPr lang="pt-BR" b="0" dirty="0" smtClean="0"/>
              <a:t>O consumo total de GLP, na comparação dos oito primeiros meses de 2017 em relação</a:t>
            </a:r>
            <a:r>
              <a:rPr lang="pt-BR" b="0" baseline="0" dirty="0" smtClean="0"/>
              <a:t> ao mesmo período de 2016, cresceu 0,57%.</a:t>
            </a:r>
          </a:p>
          <a:p>
            <a:r>
              <a:rPr lang="pt-BR" b="0" baseline="0" dirty="0" smtClean="0"/>
              <a:t>No período considerado, o crescimento do segmento residencial foi de 1,54% e no segmento industrial houve </a:t>
            </a:r>
            <a:r>
              <a:rPr lang="pt-BR" b="0" u="sng" baseline="0" dirty="0" smtClean="0"/>
              <a:t>queda</a:t>
            </a:r>
            <a:r>
              <a:rPr lang="pt-BR" b="0" baseline="0" dirty="0" smtClean="0"/>
              <a:t> de 1,90%</a:t>
            </a:r>
          </a:p>
          <a:p>
            <a:endParaRPr lang="pt-BR" b="0"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5</a:t>
            </a:fld>
            <a:endParaRPr lang="pt-BR"/>
          </a:p>
        </p:txBody>
      </p:sp>
    </p:spTree>
    <p:extLst>
      <p:ext uri="{BB962C8B-B14F-4D97-AF65-F5344CB8AC3E}">
        <p14:creationId xmlns="" xmlns:p14="http://schemas.microsoft.com/office/powerpoint/2010/main" val="222294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6</a:t>
            </a:fld>
            <a:endParaRPr lang="pt-BR"/>
          </a:p>
        </p:txBody>
      </p:sp>
    </p:spTree>
    <p:extLst>
      <p:ext uri="{BB962C8B-B14F-4D97-AF65-F5344CB8AC3E}">
        <p14:creationId xmlns="" xmlns:p14="http://schemas.microsoft.com/office/powerpoint/2010/main" val="317359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baseline="0" dirty="0" smtClean="0"/>
              <a:t>Fonte: </a:t>
            </a:r>
            <a:r>
              <a:rPr lang="pt-BR" b="0" baseline="0" dirty="0" smtClean="0"/>
              <a:t>Boletim de Comércio Exterior, disponível no site da ANP.</a:t>
            </a:r>
            <a:endParaRPr lang="pt-BR" b="1" baseline="0" dirty="0" smtClean="0"/>
          </a:p>
        </p:txBody>
      </p:sp>
      <p:sp>
        <p:nvSpPr>
          <p:cNvPr id="4" name="Espaço Reservado para Número de Slide 3"/>
          <p:cNvSpPr>
            <a:spLocks noGrp="1"/>
          </p:cNvSpPr>
          <p:nvPr>
            <p:ph type="sldNum" sz="quarter" idx="10"/>
          </p:nvPr>
        </p:nvSpPr>
        <p:spPr/>
        <p:txBody>
          <a:bodyPr/>
          <a:lstStyle/>
          <a:p>
            <a:fld id="{F1FDDE10-E102-4F53-B992-E9872AF64974}" type="slidenum">
              <a:rPr lang="pt-BR" smtClean="0"/>
              <a:pPr/>
              <a:t>7</a:t>
            </a:fld>
            <a:endParaRPr lang="pt-BR"/>
          </a:p>
        </p:txBody>
      </p:sp>
    </p:spTree>
    <p:extLst>
      <p:ext uri="{BB962C8B-B14F-4D97-AF65-F5344CB8AC3E}">
        <p14:creationId xmlns="" xmlns:p14="http://schemas.microsoft.com/office/powerpoint/2010/main" val="28999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Houve uma redução</a:t>
            </a:r>
            <a:r>
              <a:rPr lang="pt-BR" baseline="0" dirty="0" smtClean="0"/>
              <a:t> do déficit de 20,6% na comparação de janeiro a agosto de 2017 ao mesmo período do ano anterior.</a:t>
            </a:r>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8</a:t>
            </a:fld>
            <a:endParaRPr lang="pt-BR"/>
          </a:p>
        </p:txBody>
      </p:sp>
    </p:spTree>
    <p:extLst>
      <p:ext uri="{BB962C8B-B14F-4D97-AF65-F5344CB8AC3E}">
        <p14:creationId xmlns="" xmlns:p14="http://schemas.microsoft.com/office/powerpoint/2010/main" val="302926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b="1" dirty="0" smtClean="0"/>
              <a:t>Gás para Crescer </a:t>
            </a:r>
            <a:r>
              <a:rPr lang="pt-BR" b="1" dirty="0" smtClean="0"/>
              <a:t>(</a:t>
            </a:r>
            <a:r>
              <a:rPr lang="pt-BR" b="1" dirty="0" err="1" smtClean="0"/>
              <a:t>Gas</a:t>
            </a:r>
            <a:r>
              <a:rPr lang="pt-BR" b="1" baseline="0" dirty="0" smtClean="0"/>
              <a:t> to </a:t>
            </a:r>
            <a:r>
              <a:rPr lang="pt-BR" b="1" baseline="0" dirty="0" err="1" smtClean="0"/>
              <a:t>growth</a:t>
            </a:r>
            <a:r>
              <a:rPr lang="pt-BR" b="1" baseline="0" dirty="0" smtClean="0"/>
              <a:t>)</a:t>
            </a:r>
            <a:r>
              <a:rPr lang="pt-BR" b="1" dirty="0" smtClean="0"/>
              <a:t>- </a:t>
            </a:r>
            <a:r>
              <a:rPr lang="pt-BR" dirty="0" smtClean="0"/>
              <a:t>Adequar as atividades do setor de gás natural ao novo momento do mercado e à redução da participação da Petrobras em diversos segmentos da cadeia. A</a:t>
            </a:r>
            <a:r>
              <a:rPr lang="pt-BR" sz="1300" dirty="0" smtClean="0"/>
              <a:t>dotar de boas práticas internacionais; atração de investimentos; aumento da competição; diversidade de agentes; maior dinamismo e acesso à informação; participação ativa dos agentes do setor e respeito aos contratos firmados.</a:t>
            </a:r>
          </a:p>
          <a:p>
            <a:endParaRPr lang="pt-BR" sz="1300" dirty="0" smtClean="0"/>
          </a:p>
          <a:p>
            <a:r>
              <a:rPr lang="pt-BR" sz="1300" b="1" dirty="0" smtClean="0"/>
              <a:t>Reate  (Brown </a:t>
            </a:r>
            <a:r>
              <a:rPr lang="pt-BR" sz="1300" b="1" dirty="0" err="1" smtClean="0"/>
              <a:t>fields</a:t>
            </a:r>
            <a:r>
              <a:rPr lang="pt-BR" sz="1300" b="1" dirty="0" smtClean="0"/>
              <a:t> </a:t>
            </a:r>
            <a:r>
              <a:rPr lang="pt-BR" sz="1300" b="1" dirty="0" err="1" smtClean="0"/>
              <a:t>revamp</a:t>
            </a:r>
            <a:r>
              <a:rPr lang="pt-BR" sz="1300" b="1" dirty="0" smtClean="0"/>
              <a:t>) - </a:t>
            </a:r>
            <a:r>
              <a:rPr lang="pt-BR" sz="1300" dirty="0" smtClean="0"/>
              <a:t>Revitalização das Atividades de Exploração e Produção de Petróleo e Gás Natural em Áreas Terrestres </a:t>
            </a:r>
          </a:p>
          <a:p>
            <a:endParaRPr lang="pt-BR" sz="1300" dirty="0" smtClean="0"/>
          </a:p>
          <a:p>
            <a:r>
              <a:rPr lang="pt-BR" sz="1300" dirty="0" smtClean="0"/>
              <a:t>Ações prioritárias a serem implementadas em três dimensões: 1 - políticas governamentais; 2 - regulação, 3 - infraestrutura e comercialização. Objetivos:  revitalizar as atividades de </a:t>
            </a:r>
            <a:r>
              <a:rPr lang="pt-BR" sz="1300" dirty="0" err="1" smtClean="0"/>
              <a:t>E&amp;P</a:t>
            </a:r>
            <a:r>
              <a:rPr lang="pt-BR" sz="1300" dirty="0" smtClean="0"/>
              <a:t> em áreas terrestres, estimular o desenvolvimento regional e aumentar a competitividade da indústria petrolífera </a:t>
            </a:r>
            <a:r>
              <a:rPr lang="pt-BR" sz="1300" i="1" dirty="0" err="1" smtClean="0"/>
              <a:t>onshore</a:t>
            </a:r>
            <a:r>
              <a:rPr lang="pt-BR" sz="1300" dirty="0" smtClean="0"/>
              <a:t> nacional.</a:t>
            </a:r>
          </a:p>
          <a:p>
            <a:endParaRPr lang="pt-BR" sz="1300" dirty="0" smtClean="0"/>
          </a:p>
          <a:p>
            <a:pPr defTabSz="955613">
              <a:defRPr/>
            </a:pPr>
            <a:r>
              <a:rPr lang="pt-BR" sz="1300" b="1" dirty="0" smtClean="0"/>
              <a:t>Combustível Brasil (</a:t>
            </a:r>
            <a:r>
              <a:rPr lang="pt-BR" sz="1300" b="1" dirty="0" err="1" smtClean="0"/>
              <a:t>Fuel</a:t>
            </a:r>
            <a:r>
              <a:rPr lang="pt-BR" sz="1300" b="1" dirty="0" smtClean="0"/>
              <a:t> for </a:t>
            </a:r>
            <a:r>
              <a:rPr lang="pt-BR" sz="1300" b="1" dirty="0" err="1" smtClean="0"/>
              <a:t>Brazil</a:t>
            </a:r>
            <a:r>
              <a:rPr lang="pt-BR" sz="1300" b="1" dirty="0" smtClean="0"/>
              <a:t>)- </a:t>
            </a:r>
            <a:r>
              <a:rPr lang="pt-BR" sz="1300" dirty="0" smtClean="0"/>
              <a:t>Propor ações e medidas para garantir o fornecimento de combustíveis do Brasil, com ênfase no estímulo à entrada de novos atores no setor e à livre concorrência, em um ambiente regulatório objetivo e claro, pautado na transparência.</a:t>
            </a:r>
          </a:p>
          <a:p>
            <a:endParaRPr lang="pt-BR" sz="1300" dirty="0" smtClean="0"/>
          </a:p>
          <a:p>
            <a:r>
              <a:rPr lang="pt-BR" sz="1300" b="1" dirty="0" err="1" smtClean="0"/>
              <a:t>Renovabio</a:t>
            </a:r>
            <a:r>
              <a:rPr lang="pt-BR" sz="1300" b="1" dirty="0" smtClean="0"/>
              <a:t> (</a:t>
            </a:r>
            <a:r>
              <a:rPr lang="pt-BR" sz="1300" b="1" dirty="0" err="1" smtClean="0"/>
              <a:t>Biofuels</a:t>
            </a:r>
            <a:r>
              <a:rPr lang="pt-BR" sz="1300" b="1" dirty="0" smtClean="0"/>
              <a:t> </a:t>
            </a:r>
            <a:r>
              <a:rPr lang="pt-BR" sz="1300" b="1" dirty="0" err="1" smtClean="0"/>
              <a:t>growth</a:t>
            </a:r>
            <a:r>
              <a:rPr lang="pt-BR" sz="1300" b="1" dirty="0" smtClean="0"/>
              <a:t>, </a:t>
            </a:r>
            <a:r>
              <a:rPr lang="pt-BR" sz="1300" b="1" dirty="0" err="1" smtClean="0"/>
              <a:t>sustentabilty</a:t>
            </a:r>
            <a:r>
              <a:rPr lang="pt-BR" sz="1300" b="1" dirty="0" smtClean="0"/>
              <a:t> </a:t>
            </a:r>
            <a:r>
              <a:rPr lang="pt-BR" sz="1300" b="1" dirty="0" err="1" smtClean="0"/>
              <a:t>and</a:t>
            </a:r>
            <a:r>
              <a:rPr lang="pt-BR" sz="1300" b="1" dirty="0" smtClean="0"/>
              <a:t> </a:t>
            </a:r>
            <a:r>
              <a:rPr lang="pt-BR" sz="1300" b="1" dirty="0" err="1" smtClean="0"/>
              <a:t>lower</a:t>
            </a:r>
            <a:r>
              <a:rPr lang="pt-BR" sz="1300" b="1" dirty="0" smtClean="0"/>
              <a:t> </a:t>
            </a:r>
            <a:r>
              <a:rPr lang="pt-BR" sz="1300" b="1" dirty="0" err="1" smtClean="0"/>
              <a:t>emissons</a:t>
            </a:r>
            <a:r>
              <a:rPr lang="pt-BR" sz="1300" b="1" dirty="0" smtClean="0"/>
              <a:t>)- </a:t>
            </a:r>
            <a:r>
              <a:rPr lang="pt-BR" sz="1300" dirty="0" smtClean="0"/>
              <a:t>Como um dos fundamentos, destaca-se o reconhecimento da contribuição dos biocombustíveis para a segurança do abastecimento presente e futuro, o desenvolvimento regional e a redução de emissões globais e locais, e a expansão da produção de biocombustíveis no Brasil, baseada na previsibilidade, na sustentabilidade ambiental, econômica e social, e compatível com o crescimento do mercado. </a:t>
            </a:r>
          </a:p>
          <a:p>
            <a:endParaRPr lang="pt-BR" sz="1300" dirty="0" smtClean="0"/>
          </a:p>
          <a:p>
            <a:endParaRPr lang="pt-BR" sz="130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6481EB33-EC1A-49D2-9F55-D42F181382A6}" type="slidenum">
              <a:rPr lang="pt-BR" smtClean="0"/>
              <a:pPr>
                <a:defRPr/>
              </a:pPr>
              <a:t>9</a:t>
            </a:fld>
            <a:endParaRPr lang="pt-BR"/>
          </a:p>
        </p:txBody>
      </p:sp>
    </p:spTree>
    <p:extLst>
      <p:ext uri="{BB962C8B-B14F-4D97-AF65-F5344CB8AC3E}">
        <p14:creationId xmlns="" xmlns:p14="http://schemas.microsoft.com/office/powerpoint/2010/main" val="2750866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9DBB2E-5D00-49BA-B110-6992A804FA72}" type="slidenum">
              <a:rPr lang="pt-BR" smtClean="0"/>
              <a:pPr/>
              <a:t>‹nº›</a:t>
            </a:fld>
            <a:endParaRPr lang="pt-BR"/>
          </a:p>
        </p:txBody>
      </p:sp>
      <p:pic>
        <p:nvPicPr>
          <p:cNvPr id="7" name="Imagem 6" descr="capa_institucional_INGLES.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E9CBE20-3253-467D-B5E5-277F5ED9726F}" type="datetimeFigureOut">
              <a:rPr lang="pt-BR" smtClean="0"/>
              <a:pPr/>
              <a:t>29/09/2017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9DBB2E-5D00-49BA-B110-6992A804FA72}"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descr="topo_verde_out_2014_internacional.jpg"/>
          <p:cNvPicPr>
            <a:picLocks noChangeAspect="1"/>
          </p:cNvPicPr>
          <p:nvPr userDrawn="1"/>
        </p:nvPicPr>
        <p:blipFill>
          <a:blip r:embed="rId13" cstate="print"/>
          <a:stretch>
            <a:fillRect/>
          </a:stretch>
        </p:blipFill>
        <p:spPr>
          <a:xfrm>
            <a:off x="0" y="0"/>
            <a:ext cx="9144000" cy="984069"/>
          </a:xfrm>
          <a:prstGeom prst="rect">
            <a:avLst/>
          </a:prstGeom>
        </p:spPr>
      </p:pic>
      <p:sp>
        <p:nvSpPr>
          <p:cNvPr id="2" name="Espaço Reservado para Título 1"/>
          <p:cNvSpPr>
            <a:spLocks noGrp="1"/>
          </p:cNvSpPr>
          <p:nvPr>
            <p:ph type="title"/>
          </p:nvPr>
        </p:nvSpPr>
        <p:spPr>
          <a:xfrm>
            <a:off x="3214678" y="214290"/>
            <a:ext cx="5586394" cy="571504"/>
          </a:xfrm>
          <a:prstGeom prst="rect">
            <a:avLst/>
          </a:prstGeom>
        </p:spPr>
        <p:txBody>
          <a:bodyPr vert="horz" lIns="91440" tIns="45720" rIns="91440" bIns="45720" rtlCol="0" anchor="ctr">
            <a:noAutofit/>
          </a:bodyPr>
          <a:lstStyle/>
          <a:p>
            <a:r>
              <a:rPr lang="pt-BR" dirty="0" smtClean="0"/>
              <a:t>Atribuições da ANP</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CBE20-3253-467D-B5E5-277F5ED9726F}" type="datetimeFigureOut">
              <a:rPr lang="pt-BR" smtClean="0"/>
              <a:pPr/>
              <a:t>29/09/2017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DBB2E-5D00-49BA-B110-6992A804FA72}"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3200" b="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oleObject" Target="../embeddings/oleObject3.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oleObject" Target="../embeddings/oleObject2.bin"/><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tags" Target="../tags/tag40.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notesSlide" Target="../notesSlides/notesSlide12.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slideLayout" Target="../slideLayouts/slideLayout6.xml"/><Relationship Id="rId48"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55576" y="188640"/>
            <a:ext cx="8028384" cy="3384375"/>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b="0" kern="1200" baseline="0">
                <a:solidFill>
                  <a:schemeClr val="bg1"/>
                </a:solidFill>
                <a:latin typeface="+mj-lt"/>
                <a:ea typeface="+mj-ea"/>
                <a:cs typeface="+mj-cs"/>
              </a:defRPr>
            </a:lvl1pPr>
          </a:lstStyle>
          <a:p>
            <a:pPr algn="l"/>
            <a:r>
              <a:rPr lang="pt-BR" sz="2800" dirty="0" smtClean="0"/>
              <a:t/>
            </a:r>
            <a:br>
              <a:rPr lang="pt-BR" sz="2800" dirty="0" smtClean="0"/>
            </a:br>
            <a:r>
              <a:rPr lang="pt-BR" sz="4800" b="1" dirty="0" smtClean="0"/>
              <a:t>30</a:t>
            </a:r>
            <a:r>
              <a:rPr lang="es-ES" sz="4800" b="1" baseline="30000" dirty="0" smtClean="0"/>
              <a:t>th</a:t>
            </a:r>
            <a:r>
              <a:rPr lang="es-ES" sz="4800" b="1" dirty="0" smtClean="0"/>
              <a:t> WLPG</a:t>
            </a:r>
            <a:r>
              <a:rPr lang="es-ES" sz="2800" dirty="0" smtClean="0"/>
              <a:t/>
            </a:r>
            <a:br>
              <a:rPr lang="es-ES" sz="2800" dirty="0" smtClean="0"/>
            </a:br>
            <a:r>
              <a:rPr lang="es-ES" sz="2800" dirty="0" smtClean="0"/>
              <a:t>Marrakech - </a:t>
            </a:r>
            <a:r>
              <a:rPr lang="es-ES" sz="2800" dirty="0" err="1" smtClean="0"/>
              <a:t>Morocco</a:t>
            </a:r>
            <a:r>
              <a:rPr lang="es-ES" sz="2800" dirty="0" smtClean="0"/>
              <a:t/>
            </a:r>
            <a:br>
              <a:rPr lang="es-ES" sz="2800" dirty="0" smtClean="0"/>
            </a:br>
            <a:r>
              <a:rPr lang="es-ES" sz="2800" dirty="0" smtClean="0"/>
              <a:t/>
            </a:r>
            <a:br>
              <a:rPr lang="es-ES" sz="2800" dirty="0" smtClean="0"/>
            </a:br>
            <a:r>
              <a:rPr lang="en-US" sz="3600" b="1" dirty="0" smtClean="0"/>
              <a:t>LPG in Brazil: New Challenges </a:t>
            </a:r>
            <a:r>
              <a:rPr lang="en-US" sz="2800" b="1" dirty="0" smtClean="0"/>
              <a:t/>
            </a:r>
            <a:br>
              <a:rPr lang="en-US" sz="2800" b="1" dirty="0" smtClean="0"/>
            </a:br>
            <a:r>
              <a:rPr lang="pt-BR" sz="2800" b="1" dirty="0" smtClean="0"/>
              <a:t/>
            </a:r>
            <a:br>
              <a:rPr lang="pt-BR" sz="2800" b="1" dirty="0" smtClean="0"/>
            </a:br>
            <a:endParaRPr lang="pt-BR" sz="2800" b="1" dirty="0"/>
          </a:p>
        </p:txBody>
      </p:sp>
      <p:sp>
        <p:nvSpPr>
          <p:cNvPr id="5" name="Subtítulo 2"/>
          <p:cNvSpPr txBox="1">
            <a:spLocks/>
          </p:cNvSpPr>
          <p:nvPr/>
        </p:nvSpPr>
        <p:spPr>
          <a:xfrm>
            <a:off x="772510" y="5540808"/>
            <a:ext cx="4176464" cy="13819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itchFamily="34" charset="0"/>
              <a:buNone/>
            </a:pPr>
            <a:r>
              <a:rPr lang="pt-BR" sz="1800" b="1" dirty="0" smtClean="0">
                <a:solidFill>
                  <a:schemeClr val="bg1"/>
                </a:solidFill>
              </a:rPr>
              <a:t>Aurélio Cesar Nogueira Amaral</a:t>
            </a:r>
          </a:p>
          <a:p>
            <a:pPr>
              <a:spcBef>
                <a:spcPts val="0"/>
              </a:spcBef>
              <a:buFont typeface="Arial" pitchFamily="34" charset="0"/>
              <a:buNone/>
            </a:pPr>
            <a:r>
              <a:rPr lang="pt-BR" sz="1600" dirty="0" err="1" smtClean="0">
                <a:solidFill>
                  <a:schemeClr val="bg1"/>
                </a:solidFill>
              </a:rPr>
              <a:t>Director</a:t>
            </a:r>
            <a:endParaRPr lang="pt-BR" sz="1600" dirty="0" smtClean="0">
              <a:solidFill>
                <a:schemeClr val="bg1"/>
              </a:solidFill>
            </a:endParaRPr>
          </a:p>
          <a:p>
            <a:pPr>
              <a:spcBef>
                <a:spcPts val="0"/>
              </a:spcBef>
              <a:buFont typeface="Arial" pitchFamily="34" charset="0"/>
              <a:buNone/>
            </a:pPr>
            <a:endParaRPr lang="pt-BR" sz="1600" dirty="0" smtClean="0">
              <a:solidFill>
                <a:schemeClr val="bg1"/>
              </a:solidFill>
            </a:endParaRPr>
          </a:p>
          <a:p>
            <a:pPr>
              <a:spcBef>
                <a:spcPts val="0"/>
              </a:spcBef>
              <a:buFont typeface="Arial" pitchFamily="34" charset="0"/>
              <a:buNone/>
            </a:pPr>
            <a:endParaRPr lang="pt-BR" sz="1600" dirty="0">
              <a:solidFill>
                <a:schemeClr val="bg1"/>
              </a:solidFill>
            </a:endParaRPr>
          </a:p>
        </p:txBody>
      </p:sp>
    </p:spTree>
    <p:extLst>
      <p:ext uri="{BB962C8B-B14F-4D97-AF65-F5344CB8AC3E}">
        <p14:creationId xmlns="" xmlns:p14="http://schemas.microsoft.com/office/powerpoint/2010/main" val="4031063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07833" y="6019762"/>
            <a:ext cx="1361535" cy="506995"/>
          </a:xfrm>
          <a:prstGeom prst="rect">
            <a:avLst/>
          </a:prstGeom>
        </p:spPr>
      </p:pic>
      <p:pic>
        <p:nvPicPr>
          <p:cNvPr id="3" name="Imagem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85524" y="6054346"/>
            <a:ext cx="1541680" cy="393888"/>
          </a:xfrm>
          <a:prstGeom prst="rect">
            <a:avLst/>
          </a:prstGeom>
        </p:spPr>
      </p:pic>
      <p:sp>
        <p:nvSpPr>
          <p:cNvPr id="9" name="Retângulo 8"/>
          <p:cNvSpPr/>
          <p:nvPr/>
        </p:nvSpPr>
        <p:spPr>
          <a:xfrm>
            <a:off x="222820" y="3406775"/>
            <a:ext cx="3557091" cy="830997"/>
          </a:xfrm>
          <a:prstGeom prst="rect">
            <a:avLst/>
          </a:prstGeom>
        </p:spPr>
        <p:txBody>
          <a:bodyPr wrap="square">
            <a:spAutoFit/>
          </a:bodyPr>
          <a:lstStyle/>
          <a:p>
            <a:pPr algn="just"/>
            <a:r>
              <a:rPr lang="en-US" sz="1200" dirty="0" smtClean="0">
                <a:latin typeface="+mj-lt"/>
              </a:rPr>
              <a:t>Propose actions and measures to guarantee </a:t>
            </a:r>
            <a:r>
              <a:rPr lang="en-US" sz="1200" dirty="0">
                <a:latin typeface="+mj-lt"/>
              </a:rPr>
              <a:t>Brazil’s fuel supply, </a:t>
            </a:r>
            <a:r>
              <a:rPr lang="en-US" sz="1200" dirty="0" smtClean="0">
                <a:latin typeface="+mj-lt"/>
              </a:rPr>
              <a:t>with emphasis on encouraging new actors in the sector and free competition, in an objective and clear regulatory environment, based on transparency.</a:t>
            </a:r>
            <a:endParaRPr lang="pt-BR" sz="1200" dirty="0">
              <a:latin typeface="+mj-lt"/>
            </a:endParaRPr>
          </a:p>
        </p:txBody>
      </p:sp>
      <p:sp>
        <p:nvSpPr>
          <p:cNvPr id="8" name="CaixaDeTexto 7"/>
          <p:cNvSpPr txBox="1"/>
          <p:nvPr/>
        </p:nvSpPr>
        <p:spPr>
          <a:xfrm>
            <a:off x="222820" y="3103563"/>
            <a:ext cx="577402" cy="275717"/>
          </a:xfrm>
          <a:prstGeom prst="rect">
            <a:avLst/>
          </a:prstGeom>
          <a:noFill/>
        </p:spPr>
        <p:txBody>
          <a:bodyPr wrap="none">
            <a:spAutoFit/>
          </a:bodyPr>
          <a:lstStyle/>
          <a:p>
            <a:pPr fontAlgn="auto">
              <a:lnSpc>
                <a:spcPct val="70000"/>
              </a:lnSpc>
              <a:spcBef>
                <a:spcPts val="0"/>
              </a:spcBef>
              <a:spcAft>
                <a:spcPts val="0"/>
              </a:spcAft>
              <a:defRPr/>
            </a:pPr>
            <a:r>
              <a:rPr lang="pt-BR" sz="1600" b="1" dirty="0" err="1" smtClean="0">
                <a:solidFill>
                  <a:schemeClr val="tx1">
                    <a:lumMod val="75000"/>
                    <a:lumOff val="25000"/>
                  </a:schemeClr>
                </a:solidFill>
                <a:latin typeface="+mj-lt"/>
              </a:rPr>
              <a:t>Goal</a:t>
            </a:r>
            <a:endParaRPr lang="pt-BR" sz="1600" b="1" dirty="0">
              <a:solidFill>
                <a:schemeClr val="tx1">
                  <a:lumMod val="75000"/>
                  <a:lumOff val="25000"/>
                </a:schemeClr>
              </a:solidFill>
              <a:latin typeface="+mj-lt"/>
            </a:endParaRPr>
          </a:p>
        </p:txBody>
      </p:sp>
      <p:cxnSp>
        <p:nvCxnSpPr>
          <p:cNvPr id="10" name="Conector reto 9"/>
          <p:cNvCxnSpPr/>
          <p:nvPr/>
        </p:nvCxnSpPr>
        <p:spPr>
          <a:xfrm>
            <a:off x="298015" y="3355376"/>
            <a:ext cx="1079500" cy="0"/>
          </a:xfrm>
          <a:prstGeom prst="line">
            <a:avLst/>
          </a:prstGeom>
          <a:ln w="19050">
            <a:solidFill>
              <a:srgbClr val="00863D"/>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3918248" y="2204864"/>
            <a:ext cx="1578702" cy="275717"/>
          </a:xfrm>
          <a:prstGeom prst="rect">
            <a:avLst/>
          </a:prstGeom>
          <a:noFill/>
        </p:spPr>
        <p:txBody>
          <a:bodyPr wrap="none">
            <a:spAutoFit/>
          </a:bodyPr>
          <a:lstStyle/>
          <a:p>
            <a:pPr fontAlgn="auto">
              <a:lnSpc>
                <a:spcPct val="70000"/>
              </a:lnSpc>
              <a:spcBef>
                <a:spcPts val="0"/>
              </a:spcBef>
              <a:spcAft>
                <a:spcPts val="0"/>
              </a:spcAft>
              <a:defRPr/>
            </a:pPr>
            <a:r>
              <a:rPr lang="pt-BR" sz="1600" b="1" dirty="0" smtClean="0">
                <a:solidFill>
                  <a:schemeClr val="tx1">
                    <a:lumMod val="75000"/>
                    <a:lumOff val="25000"/>
                  </a:schemeClr>
                </a:solidFill>
                <a:latin typeface="+mj-lt"/>
              </a:rPr>
              <a:t>STRATEGIC AXES</a:t>
            </a:r>
            <a:endParaRPr lang="pt-BR" sz="1600" b="1" dirty="0">
              <a:solidFill>
                <a:schemeClr val="tx1">
                  <a:lumMod val="75000"/>
                  <a:lumOff val="25000"/>
                </a:schemeClr>
              </a:solidFill>
              <a:latin typeface="+mj-lt"/>
            </a:endParaRPr>
          </a:p>
        </p:txBody>
      </p:sp>
      <p:sp>
        <p:nvSpPr>
          <p:cNvPr id="18" name="CaixaDeTexto 17"/>
          <p:cNvSpPr txBox="1"/>
          <p:nvPr/>
        </p:nvSpPr>
        <p:spPr>
          <a:xfrm>
            <a:off x="5865961" y="5603459"/>
            <a:ext cx="1013226" cy="350865"/>
          </a:xfrm>
          <a:prstGeom prst="rect">
            <a:avLst/>
          </a:prstGeom>
          <a:noFill/>
        </p:spPr>
        <p:txBody>
          <a:bodyPr wrap="none">
            <a:spAutoFit/>
          </a:bodyPr>
          <a:lstStyle/>
          <a:p>
            <a:pPr>
              <a:lnSpc>
                <a:spcPct val="70000"/>
              </a:lnSpc>
              <a:defRPr/>
            </a:pPr>
            <a:r>
              <a:rPr lang="pt-BR" sz="1200" b="1" dirty="0" err="1" smtClean="0">
                <a:solidFill>
                  <a:schemeClr val="tx1">
                    <a:lumMod val="75000"/>
                    <a:lumOff val="25000"/>
                  </a:schemeClr>
                </a:solidFill>
                <a:latin typeface="+mj-lt"/>
              </a:rPr>
              <a:t>Coordinators</a:t>
            </a:r>
            <a:endParaRPr lang="pt-BR" sz="1200" b="1" dirty="0" smtClean="0">
              <a:solidFill>
                <a:schemeClr val="tx1">
                  <a:lumMod val="75000"/>
                  <a:lumOff val="25000"/>
                </a:schemeClr>
              </a:solidFill>
              <a:latin typeface="+mj-lt"/>
            </a:endParaRPr>
          </a:p>
          <a:p>
            <a:pPr fontAlgn="auto">
              <a:lnSpc>
                <a:spcPct val="70000"/>
              </a:lnSpc>
              <a:spcBef>
                <a:spcPts val="0"/>
              </a:spcBef>
              <a:spcAft>
                <a:spcPts val="0"/>
              </a:spcAft>
              <a:defRPr/>
            </a:pPr>
            <a:endParaRPr lang="pt-BR" sz="1200" b="1" dirty="0">
              <a:solidFill>
                <a:schemeClr val="tx1">
                  <a:lumMod val="75000"/>
                  <a:lumOff val="25000"/>
                </a:schemeClr>
              </a:solidFill>
              <a:latin typeface="+mj-lt"/>
            </a:endParaRPr>
          </a:p>
        </p:txBody>
      </p:sp>
      <p:cxnSp>
        <p:nvCxnSpPr>
          <p:cNvPr id="19" name="Conector reto 18"/>
          <p:cNvCxnSpPr/>
          <p:nvPr/>
        </p:nvCxnSpPr>
        <p:spPr>
          <a:xfrm>
            <a:off x="3995936" y="5858758"/>
            <a:ext cx="4824536" cy="0"/>
          </a:xfrm>
          <a:prstGeom prst="line">
            <a:avLst/>
          </a:prstGeom>
          <a:ln>
            <a:solidFill>
              <a:srgbClr val="002A5E"/>
            </a:solidFill>
          </a:ln>
        </p:spPr>
        <p:style>
          <a:lnRef idx="1">
            <a:schemeClr val="accent1"/>
          </a:lnRef>
          <a:fillRef idx="0">
            <a:schemeClr val="accent1"/>
          </a:fillRef>
          <a:effectRef idx="0">
            <a:schemeClr val="accent1"/>
          </a:effectRef>
          <a:fontRef idx="minor">
            <a:schemeClr val="tx1"/>
          </a:fontRef>
        </p:style>
      </p:cxnSp>
      <p:pic>
        <p:nvPicPr>
          <p:cNvPr id="2065" name="Imagem 24" descr="LogoEPE_1"/>
          <p:cNvPicPr>
            <a:picLocks noChangeAspect="1"/>
          </p:cNvPicPr>
          <p:nvPr/>
        </p:nvPicPr>
        <p:blipFill rotWithShape="1">
          <a:blip r:embed="rId5" cstate="print"/>
          <a:srcRect b="12130"/>
          <a:stretch/>
        </p:blipFill>
        <p:spPr bwMode="auto">
          <a:xfrm>
            <a:off x="6102271" y="6053265"/>
            <a:ext cx="776288" cy="450562"/>
          </a:xfrm>
          <a:prstGeom prst="rect">
            <a:avLst/>
          </a:prstGeom>
          <a:noFill/>
          <a:ln w="9525">
            <a:noFill/>
            <a:miter lim="800000"/>
            <a:headEnd/>
            <a:tailEnd/>
          </a:ln>
        </p:spPr>
      </p:pic>
      <p:sp>
        <p:nvSpPr>
          <p:cNvPr id="26" name="CaixaDeTexto 25"/>
          <p:cNvSpPr txBox="1"/>
          <p:nvPr/>
        </p:nvSpPr>
        <p:spPr>
          <a:xfrm>
            <a:off x="117250" y="4458535"/>
            <a:ext cx="848309" cy="448071"/>
          </a:xfrm>
          <a:prstGeom prst="rect">
            <a:avLst/>
          </a:prstGeom>
          <a:noFill/>
        </p:spPr>
        <p:txBody>
          <a:bodyPr wrap="none">
            <a:spAutoFit/>
          </a:bodyPr>
          <a:lstStyle/>
          <a:p>
            <a:pPr fontAlgn="auto">
              <a:lnSpc>
                <a:spcPct val="70000"/>
              </a:lnSpc>
              <a:spcBef>
                <a:spcPts val="0"/>
              </a:spcBef>
              <a:spcAft>
                <a:spcPts val="0"/>
              </a:spcAft>
              <a:defRPr/>
            </a:pPr>
            <a:endParaRPr lang="pt-BR" sz="1600" b="1" dirty="0" smtClean="0">
              <a:solidFill>
                <a:schemeClr val="tx1">
                  <a:lumMod val="75000"/>
                  <a:lumOff val="25000"/>
                </a:schemeClr>
              </a:solidFill>
              <a:latin typeface="+mj-lt"/>
            </a:endParaRPr>
          </a:p>
          <a:p>
            <a:pPr fontAlgn="auto">
              <a:lnSpc>
                <a:spcPct val="70000"/>
              </a:lnSpc>
              <a:spcBef>
                <a:spcPts val="0"/>
              </a:spcBef>
              <a:spcAft>
                <a:spcPts val="0"/>
              </a:spcAft>
              <a:defRPr/>
            </a:pPr>
            <a:r>
              <a:rPr lang="pt-BR" sz="1600" b="1" dirty="0" smtClean="0">
                <a:solidFill>
                  <a:schemeClr val="tx1">
                    <a:lumMod val="75000"/>
                    <a:lumOff val="25000"/>
                  </a:schemeClr>
                </a:solidFill>
                <a:latin typeface="+mj-lt"/>
              </a:rPr>
              <a:t>   </a:t>
            </a:r>
            <a:r>
              <a:rPr lang="pt-BR" sz="1600" b="1" dirty="0" err="1" smtClean="0">
                <a:solidFill>
                  <a:schemeClr val="tx1">
                    <a:lumMod val="75000"/>
                    <a:lumOff val="25000"/>
                  </a:schemeClr>
                </a:solidFill>
                <a:latin typeface="+mj-lt"/>
              </a:rPr>
              <a:t>Vision</a:t>
            </a:r>
            <a:endParaRPr lang="pt-BR" sz="1600" b="1" dirty="0">
              <a:solidFill>
                <a:schemeClr val="tx1">
                  <a:lumMod val="75000"/>
                  <a:lumOff val="25000"/>
                </a:schemeClr>
              </a:solidFill>
              <a:latin typeface="+mj-lt"/>
            </a:endParaRPr>
          </a:p>
        </p:txBody>
      </p:sp>
      <p:cxnSp>
        <p:nvCxnSpPr>
          <p:cNvPr id="27" name="Conector reto 26"/>
          <p:cNvCxnSpPr/>
          <p:nvPr/>
        </p:nvCxnSpPr>
        <p:spPr>
          <a:xfrm>
            <a:off x="339833" y="4881408"/>
            <a:ext cx="936104" cy="0"/>
          </a:xfrm>
          <a:prstGeom prst="line">
            <a:avLst/>
          </a:prstGeom>
          <a:ln w="19050">
            <a:solidFill>
              <a:srgbClr val="00863D"/>
            </a:solidFill>
          </a:ln>
        </p:spPr>
        <p:style>
          <a:lnRef idx="1">
            <a:schemeClr val="accent1"/>
          </a:lnRef>
          <a:fillRef idx="0">
            <a:schemeClr val="accent1"/>
          </a:fillRef>
          <a:effectRef idx="0">
            <a:schemeClr val="accent1"/>
          </a:effectRef>
          <a:fontRef idx="minor">
            <a:schemeClr val="tx1"/>
          </a:fontRef>
        </p:style>
      </p:cxnSp>
      <p:pic>
        <p:nvPicPr>
          <p:cNvPr id="2077" name="Picture 4"/>
          <p:cNvPicPr>
            <a:picLocks noChangeAspect="1" noChangeArrowheads="1"/>
          </p:cNvPicPr>
          <p:nvPr/>
        </p:nvPicPr>
        <p:blipFill>
          <a:blip r:embed="rId6" cstate="print"/>
          <a:srcRect/>
          <a:stretch>
            <a:fillRect/>
          </a:stretch>
        </p:blipFill>
        <p:spPr bwMode="auto">
          <a:xfrm>
            <a:off x="680021" y="1465263"/>
            <a:ext cx="2486025" cy="1374775"/>
          </a:xfrm>
          <a:prstGeom prst="rect">
            <a:avLst/>
          </a:prstGeom>
          <a:noFill/>
          <a:ln w="9525">
            <a:noFill/>
            <a:miter lim="800000"/>
            <a:headEnd/>
            <a:tailEnd/>
          </a:ln>
          <a:effectLst/>
        </p:spPr>
      </p:pic>
      <p:sp>
        <p:nvSpPr>
          <p:cNvPr id="37" name="Retângulo 36"/>
          <p:cNvSpPr/>
          <p:nvPr/>
        </p:nvSpPr>
        <p:spPr>
          <a:xfrm>
            <a:off x="251520" y="4941168"/>
            <a:ext cx="3528392" cy="1200329"/>
          </a:xfrm>
          <a:prstGeom prst="rect">
            <a:avLst/>
          </a:prstGeom>
        </p:spPr>
        <p:txBody>
          <a:bodyPr wrap="square">
            <a:spAutoFit/>
          </a:bodyPr>
          <a:lstStyle/>
          <a:p>
            <a:pPr algn="just"/>
            <a:r>
              <a:rPr lang="en-US" sz="1200" dirty="0" smtClean="0">
                <a:latin typeface="+mj-lt"/>
              </a:rPr>
              <a:t>Brazil's fuel market, other oil products and </a:t>
            </a:r>
            <a:r>
              <a:rPr lang="en-US" sz="1200" dirty="0" err="1" smtClean="0">
                <a:latin typeface="+mj-lt"/>
              </a:rPr>
              <a:t>biofuels</a:t>
            </a:r>
            <a:r>
              <a:rPr lang="en-US" sz="1200" dirty="0" smtClean="0">
                <a:latin typeface="+mj-lt"/>
              </a:rPr>
              <a:t> compatible with market growth and capable of serving the Brazilian consumer in adequate price and quality conditions, in an objective, clear and favorable regulatory environment for investments to expand the sector.</a:t>
            </a:r>
            <a:endParaRPr lang="pt-BR" sz="1200" dirty="0" smtClean="0">
              <a:latin typeface="+mj-lt"/>
            </a:endParaRPr>
          </a:p>
        </p:txBody>
      </p:sp>
      <p:sp>
        <p:nvSpPr>
          <p:cNvPr id="24" name="Retângulo 23"/>
          <p:cNvSpPr/>
          <p:nvPr/>
        </p:nvSpPr>
        <p:spPr>
          <a:xfrm>
            <a:off x="3995936" y="2558457"/>
            <a:ext cx="2368674" cy="762619"/>
          </a:xfrm>
          <a:prstGeom prst="rect">
            <a:avLst/>
          </a:prstGeom>
          <a:solidFill>
            <a:srgbClr val="58AC4A"/>
          </a:solidFill>
        </p:spPr>
        <p:style>
          <a:lnRef idx="3">
            <a:schemeClr val="lt1"/>
          </a:lnRef>
          <a:fillRef idx="1">
            <a:schemeClr val="accent3"/>
          </a:fillRef>
          <a:effectRef idx="1">
            <a:schemeClr val="accent3"/>
          </a:effectRef>
          <a:fontRef idx="minor">
            <a:schemeClr val="lt1"/>
          </a:fontRef>
        </p:style>
        <p:txBody>
          <a:bodyPr rtlCol="0" anchor="ctr"/>
          <a:lstStyle/>
          <a:p>
            <a:pPr marL="0" lvl="1" algn="ctr" eaLnBrk="0" hangingPunct="0">
              <a:spcBef>
                <a:spcPct val="20000"/>
              </a:spcBef>
              <a:defRPr/>
            </a:pPr>
            <a:r>
              <a:rPr lang="en-US" sz="1200" b="1" dirty="0" smtClean="0">
                <a:solidFill>
                  <a:schemeClr val="bg1"/>
                </a:solidFill>
                <a:cs typeface="Arial" panose="020B0604020202020204" pitchFamily="34" charset="0"/>
              </a:rPr>
              <a:t>Redesign the fuel supply scenario facing the new challenges of </a:t>
            </a:r>
            <a:r>
              <a:rPr lang="en-US" sz="1200" b="1" dirty="0" err="1" smtClean="0">
                <a:solidFill>
                  <a:schemeClr val="bg1"/>
                </a:solidFill>
                <a:cs typeface="Arial" panose="020B0604020202020204" pitchFamily="34" charset="0"/>
              </a:rPr>
              <a:t>Petrobras</a:t>
            </a:r>
            <a:endParaRPr lang="es-ES_tradnl" sz="1200" b="1" dirty="0" smtClean="0">
              <a:solidFill>
                <a:schemeClr val="bg1"/>
              </a:solidFill>
              <a:cs typeface="Arial" panose="020B0604020202020204" pitchFamily="34" charset="0"/>
            </a:endParaRPr>
          </a:p>
        </p:txBody>
      </p:sp>
      <p:sp>
        <p:nvSpPr>
          <p:cNvPr id="28" name="Retângulo 27"/>
          <p:cNvSpPr/>
          <p:nvPr/>
        </p:nvSpPr>
        <p:spPr>
          <a:xfrm>
            <a:off x="3995936" y="3386461"/>
            <a:ext cx="2368674" cy="762619"/>
          </a:xfrm>
          <a:prstGeom prst="rect">
            <a:avLst/>
          </a:prstGeom>
          <a:solidFill>
            <a:srgbClr val="58AC4A"/>
          </a:solidFill>
        </p:spPr>
        <p:style>
          <a:lnRef idx="3">
            <a:schemeClr val="lt1"/>
          </a:lnRef>
          <a:fillRef idx="1">
            <a:schemeClr val="accent3"/>
          </a:fillRef>
          <a:effectRef idx="1">
            <a:schemeClr val="accent3"/>
          </a:effectRef>
          <a:fontRef idx="minor">
            <a:schemeClr val="lt1"/>
          </a:fontRef>
        </p:style>
        <p:txBody>
          <a:bodyPr rtlCol="0" anchor="ctr"/>
          <a:lstStyle/>
          <a:p>
            <a:pPr marL="0" lvl="1" algn="ctr" eaLnBrk="0" hangingPunct="0">
              <a:spcBef>
                <a:spcPct val="20000"/>
              </a:spcBef>
              <a:defRPr/>
            </a:pPr>
            <a:r>
              <a:rPr lang="en-US" sz="1200" b="1" dirty="0" smtClean="0">
                <a:solidFill>
                  <a:schemeClr val="bg1"/>
                </a:solidFill>
                <a:cs typeface="Arial" panose="020B0604020202020204" pitchFamily="34" charset="0"/>
              </a:rPr>
              <a:t>Increase new investments in the supply sector, especially in refining and terminals</a:t>
            </a:r>
            <a:endParaRPr lang="es-ES_tradnl" sz="1200" b="1" dirty="0" smtClean="0">
              <a:solidFill>
                <a:schemeClr val="bg1"/>
              </a:solidFill>
              <a:cs typeface="Arial" panose="020B0604020202020204" pitchFamily="34" charset="0"/>
            </a:endParaRPr>
          </a:p>
        </p:txBody>
      </p:sp>
      <p:sp>
        <p:nvSpPr>
          <p:cNvPr id="29" name="Retângulo 28"/>
          <p:cNvSpPr/>
          <p:nvPr/>
        </p:nvSpPr>
        <p:spPr>
          <a:xfrm>
            <a:off x="6444208" y="2558457"/>
            <a:ext cx="2376264" cy="762619"/>
          </a:xfrm>
          <a:prstGeom prst="rect">
            <a:avLst/>
          </a:prstGeom>
          <a:solidFill>
            <a:srgbClr val="58AC4A"/>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b="1" dirty="0" smtClean="0">
                <a:solidFill>
                  <a:schemeClr val="bg1"/>
                </a:solidFill>
                <a:cs typeface="Arial" panose="020B0604020202020204" pitchFamily="34" charset="0"/>
              </a:rPr>
              <a:t>Rules for access and development of port infrastructures and fuel supply terminals</a:t>
            </a:r>
          </a:p>
        </p:txBody>
      </p:sp>
      <p:sp>
        <p:nvSpPr>
          <p:cNvPr id="30" name="Retângulo 29"/>
          <p:cNvSpPr/>
          <p:nvPr/>
        </p:nvSpPr>
        <p:spPr>
          <a:xfrm>
            <a:off x="6444208" y="3386461"/>
            <a:ext cx="2376264" cy="762619"/>
          </a:xfrm>
          <a:prstGeom prst="rect">
            <a:avLst/>
          </a:prstGeom>
          <a:solidFill>
            <a:srgbClr val="58AC4A"/>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b="1" dirty="0" smtClean="0">
                <a:solidFill>
                  <a:schemeClr val="bg1"/>
                </a:solidFill>
                <a:cs typeface="Arial" panose="020B0604020202020204" pitchFamily="34" charset="0"/>
              </a:rPr>
              <a:t>Encouraging competition in fuel markets</a:t>
            </a:r>
          </a:p>
        </p:txBody>
      </p:sp>
      <p:sp>
        <p:nvSpPr>
          <p:cNvPr id="22" name="Rectangle 2"/>
          <p:cNvSpPr txBox="1">
            <a:spLocks noChangeArrowheads="1"/>
          </p:cNvSpPr>
          <p:nvPr/>
        </p:nvSpPr>
        <p:spPr>
          <a:xfrm>
            <a:off x="2339752" y="188640"/>
            <a:ext cx="6480720" cy="648072"/>
          </a:xfrm>
          <a:prstGeom prst="rect">
            <a:avLst/>
          </a:prstGeom>
        </p:spPr>
        <p:txBody>
          <a:bodyPr/>
          <a:lstStyle/>
          <a:p>
            <a:pPr algn="r"/>
            <a:r>
              <a:rPr lang="pt-BR" sz="2800" b="1" dirty="0">
                <a:solidFill>
                  <a:schemeClr val="bg1"/>
                </a:solidFill>
              </a:rPr>
              <a:t>COMBUSTÍVEL BRAZIL PROGRAM</a:t>
            </a:r>
            <a:endParaRPr lang="pt-BR" sz="2800" b="1" dirty="0">
              <a:solidFill>
                <a:schemeClr val="bg1"/>
              </a:solidFill>
              <a:cs typeface="Arial" pitchFamily="34" charset="0"/>
            </a:endParaRPr>
          </a:p>
        </p:txBody>
      </p:sp>
    </p:spTree>
    <p:extLst>
      <p:ext uri="{BB962C8B-B14F-4D97-AF65-F5344CB8AC3E}">
        <p14:creationId xmlns="" xmlns:p14="http://schemas.microsoft.com/office/powerpoint/2010/main" val="822436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4891" y="1196752"/>
            <a:ext cx="8363272" cy="5472608"/>
          </a:xfrm>
        </p:spPr>
        <p:txBody>
          <a:bodyPr>
            <a:normAutofit/>
          </a:bodyPr>
          <a:lstStyle/>
          <a:p>
            <a:endParaRPr lang="en-US" sz="1800" dirty="0" smtClean="0">
              <a:cs typeface="Arial" panose="020B0604020202020204" pitchFamily="34" charset="0"/>
            </a:endParaRPr>
          </a:p>
          <a:p>
            <a:pPr algn="just">
              <a:buClr>
                <a:srgbClr val="00863D"/>
              </a:buClr>
              <a:buSzPct val="140000"/>
              <a:buFont typeface="Wingdings" pitchFamily="2" charset="2"/>
              <a:buChar char="§"/>
            </a:pPr>
            <a:r>
              <a:rPr lang="en-US" sz="2000" dirty="0" err="1" smtClean="0">
                <a:cs typeface="Arial" panose="020B0604020202020204" pitchFamily="34" charset="0"/>
              </a:rPr>
              <a:t>Petrobras</a:t>
            </a:r>
            <a:r>
              <a:rPr lang="en-US" sz="2000" dirty="0" smtClean="0">
                <a:cs typeface="Arial" panose="020B0604020202020204" pitchFamily="34" charset="0"/>
              </a:rPr>
              <a:t>, through the Business and Administration Plan for the period 2017-2021 (PNG 17-21), outlined a strategy for the fuel chain: </a:t>
            </a:r>
          </a:p>
          <a:p>
            <a:pPr algn="just">
              <a:buNone/>
            </a:pPr>
            <a:endParaRPr lang="en-US" sz="1800" dirty="0" smtClean="0">
              <a:cs typeface="Arial" panose="020B0604020202020204" pitchFamily="34" charset="0"/>
            </a:endParaRPr>
          </a:p>
          <a:p>
            <a:pPr lvl="1" algn="just">
              <a:buAutoNum type="arabicParenBoth"/>
            </a:pPr>
            <a:r>
              <a:rPr lang="en-US" sz="1700" dirty="0" smtClean="0">
                <a:solidFill>
                  <a:schemeClr val="tx1">
                    <a:lumMod val="65000"/>
                    <a:lumOff val="35000"/>
                  </a:schemeClr>
                </a:solidFill>
                <a:cs typeface="Arial" panose="020B0604020202020204" pitchFamily="34" charset="0"/>
              </a:rPr>
              <a:t>the promotion of new pricing and the margins of maximization of the value chain; </a:t>
            </a:r>
          </a:p>
          <a:p>
            <a:pPr lvl="1" algn="just">
              <a:buAutoNum type="arabicParenBoth"/>
            </a:pPr>
            <a:r>
              <a:rPr lang="en-US" sz="1700" dirty="0" smtClean="0">
                <a:solidFill>
                  <a:schemeClr val="tx1">
                    <a:lumMod val="65000"/>
                    <a:lumOff val="35000"/>
                  </a:schemeClr>
                </a:solidFill>
                <a:cs typeface="Arial" panose="020B0604020202020204" pitchFamily="34" charset="0"/>
              </a:rPr>
              <a:t>the complete non-guarantee of the offer of the Brazilian market, understanding that in its business logic, there is a provision for the entry of more agents to the total demand for services; and </a:t>
            </a:r>
          </a:p>
          <a:p>
            <a:pPr lvl="1" algn="just">
              <a:buAutoNum type="arabicParenBoth"/>
            </a:pPr>
            <a:r>
              <a:rPr lang="en-US" sz="1700" dirty="0" smtClean="0">
                <a:solidFill>
                  <a:schemeClr val="tx1">
                    <a:lumMod val="65000"/>
                    <a:lumOff val="35000"/>
                  </a:schemeClr>
                </a:solidFill>
                <a:cs typeface="Arial" panose="020B0604020202020204" pitchFamily="34" charset="0"/>
              </a:rPr>
              <a:t> the development of partnerships in the downstream, which will allow the introduction of new players in refining and logistics.</a:t>
            </a:r>
          </a:p>
          <a:p>
            <a:pPr algn="just"/>
            <a:endParaRPr lang="es-ES_tradnl" sz="2000" dirty="0" smtClean="0">
              <a:cs typeface="Arial" panose="020B0604020202020204" pitchFamily="34" charset="0"/>
            </a:endParaRPr>
          </a:p>
          <a:p>
            <a:pPr marL="342900" lvl="1" indent="-342900" algn="just">
              <a:buClr>
                <a:srgbClr val="00863D"/>
              </a:buClr>
              <a:buSzPct val="140000"/>
              <a:buFont typeface="Wingdings" pitchFamily="2" charset="2"/>
              <a:buChar char="§"/>
            </a:pPr>
            <a:r>
              <a:rPr lang="en-US" sz="2000" dirty="0" smtClean="0">
                <a:cs typeface="Arial" panose="020B0604020202020204" pitchFamily="34" charset="0"/>
              </a:rPr>
              <a:t>Therefore, it is important to establish a new equilibrium in the Brazilian market and stakeholder participation, taking into account the levels of dependence from abroad, national refining facilities, prices and delivery conditions of products in foreign markets, as well as future expectations.</a:t>
            </a:r>
            <a:endParaRPr lang="es-ES_tradnl" sz="2400" dirty="0">
              <a:cs typeface="Arial" panose="020B0604020202020204" pitchFamily="34" charset="0"/>
            </a:endParaRPr>
          </a:p>
        </p:txBody>
      </p:sp>
      <p:sp>
        <p:nvSpPr>
          <p:cNvPr id="4" name="Rectangle 2"/>
          <p:cNvSpPr txBox="1">
            <a:spLocks noChangeArrowheads="1"/>
          </p:cNvSpPr>
          <p:nvPr/>
        </p:nvSpPr>
        <p:spPr>
          <a:xfrm>
            <a:off x="2339752" y="188640"/>
            <a:ext cx="6480720" cy="648072"/>
          </a:xfrm>
          <a:prstGeom prst="rect">
            <a:avLst/>
          </a:prstGeom>
        </p:spPr>
        <p:txBody>
          <a:bodyPr/>
          <a:lstStyle/>
          <a:p>
            <a:pPr algn="r"/>
            <a:r>
              <a:rPr lang="pt-BR" sz="2800" b="1" dirty="0">
                <a:solidFill>
                  <a:schemeClr val="bg1"/>
                </a:solidFill>
              </a:rPr>
              <a:t>PETROBRAS REPOSITIONING</a:t>
            </a:r>
            <a:endParaRPr lang="pt-BR" sz="2800" b="1" dirty="0">
              <a:solidFill>
                <a:schemeClr val="bg1"/>
              </a:solidFill>
              <a:cs typeface="Arial" pitchFamily="34" charset="0"/>
            </a:endParaRPr>
          </a:p>
        </p:txBody>
      </p:sp>
    </p:spTree>
    <p:extLst>
      <p:ext uri="{BB962C8B-B14F-4D97-AF65-F5344CB8AC3E}">
        <p14:creationId xmlns="" xmlns:p14="http://schemas.microsoft.com/office/powerpoint/2010/main" val="3142514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extLst/>
          </p:nvPr>
        </p:nvGraphicFramePr>
        <p:xfrm>
          <a:off x="1594" y="1594"/>
          <a:ext cx="1587" cy="1587"/>
        </p:xfrm>
        <a:graphic>
          <a:graphicData uri="http://schemas.openxmlformats.org/presentationml/2006/ole">
            <p:oleObj spid="_x0000_s3188" name="Slide do think-cell" r:id="rId45" imgW="360" imgH="360" progId="">
              <p:embed/>
            </p:oleObj>
          </a:graphicData>
        </a:graphic>
      </p:graphicFrame>
      <p:sp>
        <p:nvSpPr>
          <p:cNvPr id="5" name="Rectangle 4" hidden="1"/>
          <p:cNvSpPr/>
          <p:nvPr>
            <p:custDataLst>
              <p:tags r:id="rId2"/>
            </p:custDataLst>
          </p:nvPr>
        </p:nvSpPr>
        <p:spPr bwMode="gray">
          <a:xfrm>
            <a:off x="0" y="0"/>
            <a:ext cx="158750" cy="158750"/>
          </a:xfrm>
          <a:prstGeom prst="rect">
            <a:avLst/>
          </a:prstGeom>
          <a:solidFill>
            <a:schemeClr val="bg1">
              <a:lumMod val="95000"/>
            </a:schemeClr>
          </a:solidFill>
          <a:ln w="3175">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0" tIns="0" rIns="0" bIns="0" numCol="1" spcCol="0" rtlCol="0" anchor="t" anchorCtr="0" compatLnSpc="1">
            <a:prstTxWarp prst="textNoShape">
              <a:avLst/>
            </a:prstTxWarp>
            <a:noAutofit/>
          </a:bodyPr>
          <a:lstStyle/>
          <a:p>
            <a:pPr algn="ctr">
              <a:spcBef>
                <a:spcPct val="0"/>
              </a:spcBef>
              <a:spcAft>
                <a:spcPct val="0"/>
              </a:spcAft>
            </a:pPr>
            <a:endParaRPr lang="pt-BR" sz="1000" dirty="0">
              <a:solidFill>
                <a:prstClr val="black"/>
              </a:solidFill>
              <a:latin typeface="Trebuchet MS" panose="020B0603020202020204" pitchFamily="34" charset="0"/>
              <a:sym typeface="+mn-lt"/>
            </a:endParaRPr>
          </a:p>
        </p:txBody>
      </p:sp>
      <p:graphicFrame>
        <p:nvGraphicFramePr>
          <p:cNvPr id="7" name="Object 6"/>
          <p:cNvGraphicFramePr>
            <a:graphicFrameLocks/>
          </p:cNvGraphicFramePr>
          <p:nvPr>
            <p:extLst/>
          </p:nvPr>
        </p:nvGraphicFramePr>
        <p:xfrm>
          <a:off x="761874" y="2400300"/>
          <a:ext cx="3346804" cy="2952750"/>
        </p:xfrm>
        <a:graphic>
          <a:graphicData uri="http://schemas.openxmlformats.org/presentationml/2006/ole">
            <p:oleObj spid="_x0000_s3189" name="Gráfico" r:id="rId46" imgW="3514700" imgH="2952720" progId="MSGraph.Chart.8">
              <p:embed followColorScheme="full"/>
            </p:oleObj>
          </a:graphicData>
        </a:graphic>
      </p:graphicFrame>
      <p:sp>
        <p:nvSpPr>
          <p:cNvPr id="56" name="Text Placeholder 2"/>
          <p:cNvSpPr>
            <a:spLocks noGrp="1"/>
          </p:cNvSpPr>
          <p:nvPr>
            <p:custDataLst>
              <p:tags r:id="rId3"/>
            </p:custDataLst>
          </p:nvPr>
        </p:nvSpPr>
        <p:spPr bwMode="gray">
          <a:xfrm>
            <a:off x="520009" y="2457450"/>
            <a:ext cx="290238"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Trebuchet MS"/>
                <a:ea typeface="+mn-ea"/>
                <a:cs typeface="+mn-cs"/>
                <a:sym typeface="Trebuchet M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4DEB2305-EF50-4DD9-8DFD-3018EE922326}" type="datetime'''''''''''6'''''''''' ''''000'''''''">
              <a:rPr lang="es-ES_tradnl" altLang="en-US" sz="1000" smtClean="0">
                <a:latin typeface="+mn-lt"/>
                <a:sym typeface="+mn-lt"/>
              </a:rPr>
              <a:pPr marL="0" lvl="1" indent="0" algn="r">
                <a:spcBef>
                  <a:spcPct val="0"/>
                </a:spcBef>
                <a:spcAft>
                  <a:spcPct val="0"/>
                </a:spcAft>
                <a:buNone/>
              </a:pPr>
              <a:t>6 000</a:t>
            </a:fld>
            <a:endParaRPr lang="es-ES_tradnl" sz="1000" dirty="0">
              <a:latin typeface="+mn-lt"/>
              <a:sym typeface="+mn-lt"/>
            </a:endParaRPr>
          </a:p>
        </p:txBody>
      </p:sp>
      <p:sp>
        <p:nvSpPr>
          <p:cNvPr id="55" name="Text Placeholder 2"/>
          <p:cNvSpPr>
            <a:spLocks noGrp="1"/>
          </p:cNvSpPr>
          <p:nvPr>
            <p:custDataLst>
              <p:tags r:id="rId4"/>
            </p:custDataLst>
          </p:nvPr>
        </p:nvSpPr>
        <p:spPr bwMode="gray">
          <a:xfrm>
            <a:off x="520009" y="3124200"/>
            <a:ext cx="290238"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Trebuchet MS"/>
                <a:ea typeface="+mn-ea"/>
                <a:cs typeface="+mn-cs"/>
                <a:sym typeface="Trebuchet M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B54F7F03-566C-425A-9C24-61AA25C2D150}" type="datetime'''''''''''''''''4'' ''''5''''''''00'''''''">
              <a:rPr lang="es-ES_tradnl" altLang="en-US" sz="1000" smtClean="0">
                <a:latin typeface="+mn-lt"/>
                <a:sym typeface="+mn-lt"/>
              </a:rPr>
              <a:pPr marL="0" lvl="1" indent="0" algn="r">
                <a:spcBef>
                  <a:spcPct val="0"/>
                </a:spcBef>
                <a:spcAft>
                  <a:spcPct val="0"/>
                </a:spcAft>
                <a:buNone/>
              </a:pPr>
              <a:t>4 500</a:t>
            </a:fld>
            <a:endParaRPr lang="es-ES_tradnl" sz="1000" dirty="0">
              <a:latin typeface="+mn-lt"/>
              <a:sym typeface="+mn-lt"/>
            </a:endParaRPr>
          </a:p>
        </p:txBody>
      </p:sp>
      <p:sp>
        <p:nvSpPr>
          <p:cNvPr id="83" name="Text Placeholder 61"/>
          <p:cNvSpPr>
            <a:spLocks noGrp="1"/>
          </p:cNvSpPr>
          <p:nvPr>
            <p:custDataLst>
              <p:tags r:id="rId5"/>
            </p:custDataLst>
          </p:nvPr>
        </p:nvSpPr>
        <p:spPr bwMode="gray">
          <a:xfrm>
            <a:off x="520009" y="3790950"/>
            <a:ext cx="290238"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r">
              <a:lnSpc>
                <a:spcPct val="100000"/>
              </a:lnSpc>
              <a:spcBef>
                <a:spcPct val="0"/>
              </a:spcBef>
              <a:spcAft>
                <a:spcPct val="0"/>
              </a:spcAft>
              <a:buFont typeface="Webdings" pitchFamily="18" charset="2"/>
              <a:buNone/>
            </a:pPr>
            <a:fld id="{C77FB546-2808-4A05-9826-408FE77619D8}" type="datetime'''''''''''''3'''''''''''''''' ''''0''''''''''''0''0'''''">
              <a:rPr lang="es-ES_tradnl" sz="1000" smtClean="0">
                <a:solidFill>
                  <a:schemeClr val="tx1"/>
                </a:solidFill>
                <a:sym typeface="+mn-lt"/>
              </a:rPr>
              <a:pPr marL="0" indent="0" algn="r">
                <a:lnSpc>
                  <a:spcPct val="100000"/>
                </a:lnSpc>
                <a:spcBef>
                  <a:spcPct val="0"/>
                </a:spcBef>
                <a:spcAft>
                  <a:spcPct val="0"/>
                </a:spcAft>
                <a:buFont typeface="Webdings" pitchFamily="18" charset="2"/>
                <a:buNone/>
              </a:pPr>
              <a:t>3 000</a:t>
            </a:fld>
            <a:endParaRPr lang="es-ES_tradnl" sz="1000" dirty="0">
              <a:solidFill>
                <a:schemeClr val="tx1"/>
              </a:solidFill>
              <a:sym typeface="+mn-lt"/>
            </a:endParaRPr>
          </a:p>
        </p:txBody>
      </p:sp>
      <p:sp>
        <p:nvSpPr>
          <p:cNvPr id="53" name="Text Placeholder 2"/>
          <p:cNvSpPr>
            <a:spLocks noGrp="1"/>
          </p:cNvSpPr>
          <p:nvPr>
            <p:custDataLst>
              <p:tags r:id="rId6"/>
            </p:custDataLst>
          </p:nvPr>
        </p:nvSpPr>
        <p:spPr bwMode="gray">
          <a:xfrm>
            <a:off x="520009" y="4457700"/>
            <a:ext cx="290238"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Trebuchet MS"/>
                <a:ea typeface="+mn-ea"/>
                <a:cs typeface="+mn-cs"/>
                <a:sym typeface="Trebuchet M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93F28847-DB5F-47FE-80D2-2F3DE59E72CF}" type="datetime'''''''''''''''''1 ''''''''''''5''0''''''''''''''''''''0'''''''">
              <a:rPr lang="es-ES_tradnl" altLang="en-US" sz="1000" smtClean="0">
                <a:latin typeface="+mn-lt"/>
                <a:sym typeface="+mn-lt"/>
              </a:rPr>
              <a:pPr marL="0" lvl="1" indent="0" algn="r">
                <a:spcBef>
                  <a:spcPct val="0"/>
                </a:spcBef>
                <a:spcAft>
                  <a:spcPct val="0"/>
                </a:spcAft>
                <a:buNone/>
              </a:pPr>
              <a:t>1 500</a:t>
            </a:fld>
            <a:endParaRPr lang="es-ES_tradnl" sz="1000" dirty="0">
              <a:latin typeface="+mn-lt"/>
              <a:sym typeface="+mn-lt"/>
            </a:endParaRPr>
          </a:p>
        </p:txBody>
      </p:sp>
      <p:sp>
        <p:nvSpPr>
          <p:cNvPr id="63" name="Text Placeholder 41"/>
          <p:cNvSpPr>
            <a:spLocks noGrp="1"/>
          </p:cNvSpPr>
          <p:nvPr>
            <p:custDataLst>
              <p:tags r:id="rId7"/>
            </p:custDataLst>
          </p:nvPr>
        </p:nvSpPr>
        <p:spPr bwMode="gray">
          <a:xfrm>
            <a:off x="746758" y="5124450"/>
            <a:ext cx="63489"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r">
              <a:lnSpc>
                <a:spcPct val="100000"/>
              </a:lnSpc>
              <a:spcBef>
                <a:spcPct val="0"/>
              </a:spcBef>
              <a:spcAft>
                <a:spcPct val="0"/>
              </a:spcAft>
              <a:buFont typeface="Webdings" pitchFamily="18" charset="2"/>
              <a:buNone/>
            </a:pPr>
            <a:fld id="{C3035A4B-1CD1-4850-B53C-E8F9EEA5551F}" type="datetime'''''''''''''''''''''''''''''''''''''0'''''''''''''''''''''">
              <a:rPr lang="es-ES_tradnl" sz="1000" smtClean="0">
                <a:solidFill>
                  <a:schemeClr val="tx1"/>
                </a:solidFill>
                <a:sym typeface="+mn-lt"/>
              </a:rPr>
              <a:pPr marL="0" indent="0" algn="r">
                <a:lnSpc>
                  <a:spcPct val="100000"/>
                </a:lnSpc>
                <a:spcBef>
                  <a:spcPct val="0"/>
                </a:spcBef>
                <a:spcAft>
                  <a:spcPct val="0"/>
                </a:spcAft>
                <a:buFont typeface="Webdings" pitchFamily="18" charset="2"/>
                <a:buNone/>
              </a:pPr>
              <a:t>0</a:t>
            </a:fld>
            <a:endParaRPr lang="es-ES_tradnl" sz="1000" dirty="0">
              <a:solidFill>
                <a:schemeClr val="tx1"/>
              </a:solidFill>
              <a:sym typeface="+mn-lt"/>
            </a:endParaRPr>
          </a:p>
        </p:txBody>
      </p:sp>
      <p:sp>
        <p:nvSpPr>
          <p:cNvPr id="62" name="Text Placeholder 40"/>
          <p:cNvSpPr>
            <a:spLocks noGrp="1"/>
          </p:cNvSpPr>
          <p:nvPr>
            <p:custDataLst>
              <p:tags r:id="rId8"/>
            </p:custDataLst>
          </p:nvPr>
        </p:nvSpPr>
        <p:spPr bwMode="auto">
          <a:xfrm>
            <a:off x="1295488"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8A775B97-3D00-4995-90C4-A930D24222E0}" type="datetime'''2''''''''''''''''0''''''''''''''''''''''1''''''''8'''''''''">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2018</a:t>
            </a:fld>
            <a:endParaRPr lang="es-ES_tradnl" sz="1000" dirty="0">
              <a:solidFill>
                <a:schemeClr val="tx1"/>
              </a:solidFill>
              <a:sym typeface="+mn-lt"/>
            </a:endParaRPr>
          </a:p>
        </p:txBody>
      </p:sp>
      <p:sp>
        <p:nvSpPr>
          <p:cNvPr id="60" name="Text Placeholder 38"/>
          <p:cNvSpPr>
            <a:spLocks noGrp="1"/>
          </p:cNvSpPr>
          <p:nvPr>
            <p:custDataLst>
              <p:tags r:id="rId9"/>
            </p:custDataLst>
          </p:nvPr>
        </p:nvSpPr>
        <p:spPr bwMode="auto">
          <a:xfrm>
            <a:off x="878271"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F3C1642B-AE98-4001-9F5F-ED35C10F9C36}" type="datetime'2''''''0''''''''''''''''''''''''''''''1''''6'''''''">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2016</a:t>
            </a:fld>
            <a:endParaRPr lang="es-ES_tradnl" sz="1000" dirty="0">
              <a:solidFill>
                <a:schemeClr val="tx1"/>
              </a:solidFill>
              <a:sym typeface="+mn-lt"/>
            </a:endParaRPr>
          </a:p>
        </p:txBody>
      </p:sp>
      <p:sp>
        <p:nvSpPr>
          <p:cNvPr id="6" name="Text Placeholder 4"/>
          <p:cNvSpPr>
            <a:spLocks noGrp="1"/>
          </p:cNvSpPr>
          <p:nvPr>
            <p:custDataLst>
              <p:tags r:id="rId10"/>
            </p:custDataLst>
          </p:nvPr>
        </p:nvSpPr>
        <p:spPr bwMode="auto">
          <a:xfrm>
            <a:off x="520009" y="2173288"/>
            <a:ext cx="312912" cy="182562"/>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b"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nSpc>
                <a:spcPct val="100000"/>
              </a:lnSpc>
              <a:spcBef>
                <a:spcPct val="0"/>
              </a:spcBef>
              <a:spcAft>
                <a:spcPct val="0"/>
              </a:spcAft>
              <a:buFont typeface="Webdings" pitchFamily="18" charset="2"/>
              <a:buNone/>
            </a:pPr>
            <a:r>
              <a:rPr lang="es-ES_tradnl" sz="1200" dirty="0" err="1" smtClean="0">
                <a:solidFill>
                  <a:schemeClr val="tx1"/>
                </a:solidFill>
                <a:sym typeface="+mn-lt"/>
              </a:rPr>
              <a:t>kbpd</a:t>
            </a:r>
            <a:endParaRPr lang="es-ES_tradnl" sz="1200" dirty="0">
              <a:solidFill>
                <a:schemeClr val="tx1"/>
              </a:solidFill>
              <a:sym typeface="+mn-lt"/>
            </a:endParaRPr>
          </a:p>
        </p:txBody>
      </p:sp>
      <p:sp>
        <p:nvSpPr>
          <p:cNvPr id="79" name="Text Placeholder 57"/>
          <p:cNvSpPr>
            <a:spLocks noGrp="1"/>
          </p:cNvSpPr>
          <p:nvPr>
            <p:custDataLst>
              <p:tags r:id="rId11"/>
            </p:custDataLst>
          </p:nvPr>
        </p:nvSpPr>
        <p:spPr bwMode="auto">
          <a:xfrm>
            <a:off x="3780648"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820E69BA-46ED-4E63-985A-2ADBD91B9CCA}" type="datetime'''2''''''''''''''''''''0''''''''''''''''''''''''3''''''''0'">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2030</a:t>
            </a:fld>
            <a:endParaRPr lang="es-ES_tradnl" sz="1000" dirty="0">
              <a:solidFill>
                <a:schemeClr val="tx1"/>
              </a:solidFill>
              <a:sym typeface="+mn-lt"/>
            </a:endParaRPr>
          </a:p>
        </p:txBody>
      </p:sp>
      <p:sp>
        <p:nvSpPr>
          <p:cNvPr id="77" name="Text Placeholder 55"/>
          <p:cNvSpPr>
            <a:spLocks noGrp="1"/>
          </p:cNvSpPr>
          <p:nvPr>
            <p:custDataLst>
              <p:tags r:id="rId12"/>
            </p:custDataLst>
          </p:nvPr>
        </p:nvSpPr>
        <p:spPr bwMode="auto">
          <a:xfrm>
            <a:off x="3363431"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2099A4AC-9086-4F10-8A76-E423AB7EFD45}" type="datetime'''2''''''''0''2''''''''8'''''">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2028</a:t>
            </a:fld>
            <a:endParaRPr lang="es-ES_tradnl" sz="1000" dirty="0">
              <a:solidFill>
                <a:schemeClr val="tx1"/>
              </a:solidFill>
              <a:sym typeface="+mn-lt"/>
            </a:endParaRPr>
          </a:p>
        </p:txBody>
      </p:sp>
      <p:sp>
        <p:nvSpPr>
          <p:cNvPr id="75" name="Text Placeholder 53"/>
          <p:cNvSpPr>
            <a:spLocks noGrp="1"/>
          </p:cNvSpPr>
          <p:nvPr>
            <p:custDataLst>
              <p:tags r:id="rId13"/>
            </p:custDataLst>
          </p:nvPr>
        </p:nvSpPr>
        <p:spPr bwMode="auto">
          <a:xfrm>
            <a:off x="2955285"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585912D2-3C18-45BC-A29B-85702E7FE589}" type="datetime'''''''''20''2''''''''''''''''''''''''6'''">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2026</a:t>
            </a:fld>
            <a:endParaRPr lang="es-ES_tradnl" sz="1000" dirty="0">
              <a:solidFill>
                <a:schemeClr val="tx1"/>
              </a:solidFill>
              <a:sym typeface="+mn-lt"/>
            </a:endParaRPr>
          </a:p>
        </p:txBody>
      </p:sp>
      <p:sp>
        <p:nvSpPr>
          <p:cNvPr id="73" name="Text Placeholder 51"/>
          <p:cNvSpPr>
            <a:spLocks noGrp="1"/>
          </p:cNvSpPr>
          <p:nvPr>
            <p:custDataLst>
              <p:tags r:id="rId14"/>
            </p:custDataLst>
          </p:nvPr>
        </p:nvSpPr>
        <p:spPr bwMode="auto">
          <a:xfrm>
            <a:off x="2538068"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51D83DC6-FC11-4D85-932D-B36A20E12DEE}" type="datetime'''''''''''''''''''2''''''''''''''0''''''''''''''2''4'''''''">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2024</a:t>
            </a:fld>
            <a:endParaRPr lang="es-ES_tradnl" sz="1000" dirty="0">
              <a:solidFill>
                <a:schemeClr val="tx1"/>
              </a:solidFill>
              <a:sym typeface="+mn-lt"/>
            </a:endParaRPr>
          </a:p>
        </p:txBody>
      </p:sp>
      <p:sp>
        <p:nvSpPr>
          <p:cNvPr id="71" name="Text Placeholder 49"/>
          <p:cNvSpPr>
            <a:spLocks noGrp="1"/>
          </p:cNvSpPr>
          <p:nvPr>
            <p:custDataLst>
              <p:tags r:id="rId15"/>
            </p:custDataLst>
          </p:nvPr>
        </p:nvSpPr>
        <p:spPr bwMode="auto">
          <a:xfrm>
            <a:off x="2120851"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D04F3F37-3C4C-4EA8-95DC-A7088B317984}" type="datetime'''2''0''''''''''''''''''2''''''''2'''''''''''''''''''''">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2022</a:t>
            </a:fld>
            <a:endParaRPr lang="es-ES_tradnl" sz="1000" dirty="0">
              <a:solidFill>
                <a:schemeClr val="tx1"/>
              </a:solidFill>
              <a:sym typeface="+mn-lt"/>
            </a:endParaRPr>
          </a:p>
        </p:txBody>
      </p:sp>
      <p:sp>
        <p:nvSpPr>
          <p:cNvPr id="69" name="Text Placeholder 47"/>
          <p:cNvSpPr>
            <a:spLocks noGrp="1"/>
          </p:cNvSpPr>
          <p:nvPr>
            <p:custDataLst>
              <p:tags r:id="rId16"/>
            </p:custDataLst>
          </p:nvPr>
        </p:nvSpPr>
        <p:spPr bwMode="auto">
          <a:xfrm>
            <a:off x="1703635"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Font typeface="Webdings" pitchFamily="18" charset="2"/>
              <a:buNone/>
            </a:pPr>
            <a:fld id="{19A11450-E791-4B67-A73D-4230F6476727}" type="datetime'20''2''''''''''''''''''0'">
              <a:rPr lang="es-ES_tradnl" sz="1000" smtClean="0">
                <a:solidFill>
                  <a:schemeClr val="tx1"/>
                </a:solidFill>
                <a:sym typeface="+mn-lt"/>
              </a:rPr>
              <a:pPr marL="0" indent="0" algn="ctr">
                <a:lnSpc>
                  <a:spcPct val="100000"/>
                </a:lnSpc>
                <a:spcBef>
                  <a:spcPct val="0"/>
                </a:spcBef>
                <a:spcAft>
                  <a:spcPct val="0"/>
                </a:spcAft>
                <a:buFont typeface="Webdings" pitchFamily="18" charset="2"/>
                <a:buNone/>
              </a:pPr>
              <a:t>2020</a:t>
            </a:fld>
            <a:endParaRPr lang="es-ES_tradnl" sz="1000" dirty="0">
              <a:solidFill>
                <a:schemeClr val="tx1"/>
              </a:solidFill>
              <a:sym typeface="+mn-lt"/>
            </a:endParaRPr>
          </a:p>
        </p:txBody>
      </p:sp>
      <p:sp>
        <p:nvSpPr>
          <p:cNvPr id="94" name="Rectangle 93"/>
          <p:cNvSpPr/>
          <p:nvPr>
            <p:custDataLst>
              <p:tags r:id="rId17"/>
            </p:custDataLst>
          </p:nvPr>
        </p:nvSpPr>
        <p:spPr bwMode="gray">
          <a:xfrm>
            <a:off x="902459" y="5888038"/>
            <a:ext cx="170817" cy="133350"/>
          </a:xfrm>
          <a:prstGeom prst="rect">
            <a:avLst/>
          </a:prstGeom>
          <a:solidFill>
            <a:srgbClr val="177B57"/>
          </a:solidFill>
          <a:ln w="9525">
            <a:solidFill>
              <a:srgbClr val="808080"/>
            </a:solid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s-ES_tradnl" sz="1400" dirty="0">
              <a:solidFill>
                <a:prstClr val="black"/>
              </a:solidFill>
            </a:endParaRPr>
          </a:p>
        </p:txBody>
      </p:sp>
      <p:cxnSp>
        <p:nvCxnSpPr>
          <p:cNvPr id="92" name="Straight Connector 91"/>
          <p:cNvCxnSpPr/>
          <p:nvPr>
            <p:custDataLst>
              <p:tags r:id="rId18"/>
            </p:custDataLst>
          </p:nvPr>
        </p:nvCxnSpPr>
        <p:spPr bwMode="gray">
          <a:xfrm>
            <a:off x="801177" y="5751513"/>
            <a:ext cx="272098" cy="0"/>
          </a:xfrm>
          <a:prstGeom prst="line">
            <a:avLst/>
          </a:prstGeom>
          <a:solidFill>
            <a:schemeClr val="accent1"/>
          </a:solidFill>
          <a:ln w="19050" cap="flat" cmpd="sng" algn="ctr">
            <a:solidFill>
              <a:schemeClr val="bg1">
                <a:lumMod val="75000"/>
              </a:schemeClr>
            </a:solidFill>
            <a:prstDash val="lgDash"/>
            <a:round/>
            <a:headEnd type="none" w="med" len="med"/>
            <a:tailEnd type="none" w="med" len="med"/>
          </a:ln>
          <a:effectLst/>
        </p:spPr>
      </p:cxnSp>
      <p:sp>
        <p:nvSpPr>
          <p:cNvPr id="88" name="Text Placeholder 63"/>
          <p:cNvSpPr>
            <a:spLocks noGrp="1"/>
          </p:cNvSpPr>
          <p:nvPr>
            <p:custDataLst>
              <p:tags r:id="rId19"/>
            </p:custDataLst>
          </p:nvPr>
        </p:nvSpPr>
        <p:spPr bwMode="auto">
          <a:xfrm>
            <a:off x="1121648" y="5884863"/>
            <a:ext cx="2459462"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nSpc>
                <a:spcPct val="100000"/>
              </a:lnSpc>
              <a:spcBef>
                <a:spcPct val="0"/>
              </a:spcBef>
              <a:spcAft>
                <a:spcPct val="0"/>
              </a:spcAft>
              <a:buNone/>
            </a:pPr>
            <a:r>
              <a:rPr lang="pt-BR" sz="1000" dirty="0" err="1" smtClean="0"/>
              <a:t>Oil</a:t>
            </a:r>
            <a:r>
              <a:rPr lang="pt-BR" sz="1000" dirty="0" smtClean="0"/>
              <a:t> </a:t>
            </a:r>
            <a:r>
              <a:rPr lang="pt-BR" sz="1000" dirty="0" err="1" smtClean="0"/>
              <a:t>Production</a:t>
            </a:r>
            <a:r>
              <a:rPr lang="pt-BR" sz="1000" dirty="0" smtClean="0"/>
              <a:t> </a:t>
            </a:r>
            <a:r>
              <a:rPr lang="pt-BR" sz="1000" dirty="0"/>
              <a:t>(Petrobras + Third Parties)</a:t>
            </a:r>
            <a:endParaRPr lang="es-ES_tradnl" sz="1000" dirty="0">
              <a:solidFill>
                <a:schemeClr val="tx1"/>
              </a:solidFill>
              <a:sym typeface="+mn-lt"/>
            </a:endParaRPr>
          </a:p>
        </p:txBody>
      </p:sp>
      <p:sp>
        <p:nvSpPr>
          <p:cNvPr id="54" name="Text Placeholder 35"/>
          <p:cNvSpPr>
            <a:spLocks noGrp="1"/>
          </p:cNvSpPr>
          <p:nvPr>
            <p:custDataLst>
              <p:tags r:id="rId20"/>
            </p:custDataLst>
          </p:nvPr>
        </p:nvSpPr>
        <p:spPr bwMode="auto">
          <a:xfrm>
            <a:off x="1121648" y="5681663"/>
            <a:ext cx="1652238"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nSpc>
                <a:spcPct val="100000"/>
              </a:lnSpc>
              <a:spcBef>
                <a:spcPct val="0"/>
              </a:spcBef>
              <a:spcAft>
                <a:spcPct val="0"/>
              </a:spcAft>
              <a:buNone/>
            </a:pPr>
            <a:r>
              <a:rPr lang="pt-BR" sz="1000" dirty="0"/>
              <a:t>National refining capacity</a:t>
            </a:r>
            <a:endParaRPr lang="es-ES_tradnl" sz="1000" dirty="0">
              <a:solidFill>
                <a:schemeClr val="tx1"/>
              </a:solidFill>
              <a:sym typeface="+mn-lt"/>
            </a:endParaRPr>
          </a:p>
        </p:txBody>
      </p:sp>
      <p:graphicFrame>
        <p:nvGraphicFramePr>
          <p:cNvPr id="95" name="Object 94"/>
          <p:cNvGraphicFramePr>
            <a:graphicFrameLocks/>
          </p:cNvGraphicFramePr>
          <p:nvPr>
            <p:extLst/>
          </p:nvPr>
        </p:nvGraphicFramePr>
        <p:xfrm>
          <a:off x="5260559" y="2400300"/>
          <a:ext cx="3346932" cy="2952660"/>
        </p:xfrm>
        <a:graphic>
          <a:graphicData uri="http://schemas.openxmlformats.org/presentationml/2006/ole">
            <p:oleObj spid="_x0000_s3190" name="Gráfico" r:id="rId47" imgW="3514700" imgH="2952720" progId="MSGraph.Chart.8">
              <p:embed followColorScheme="full"/>
            </p:oleObj>
          </a:graphicData>
        </a:graphic>
      </p:graphicFrame>
      <p:sp>
        <p:nvSpPr>
          <p:cNvPr id="61" name="Text Placeholder 2"/>
          <p:cNvSpPr>
            <a:spLocks noGrp="1"/>
          </p:cNvSpPr>
          <p:nvPr>
            <p:custDataLst>
              <p:tags r:id="rId21"/>
            </p:custDataLst>
          </p:nvPr>
        </p:nvSpPr>
        <p:spPr bwMode="gray">
          <a:xfrm>
            <a:off x="5018694" y="2457450"/>
            <a:ext cx="290238"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Trebuchet MS"/>
                <a:ea typeface="+mn-ea"/>
                <a:cs typeface="+mn-cs"/>
                <a:sym typeface="Trebuchet M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18C5A7EC-0436-43CE-96DF-752F83887E0D}" type="datetime'''''6'''''''''''' ''''''''''0''''''''0''''''0'''">
              <a:rPr lang="es-ES_tradnl" altLang="en-US" sz="1000" smtClean="0">
                <a:latin typeface="+mn-lt"/>
                <a:sym typeface="+mn-lt"/>
              </a:rPr>
              <a:pPr marL="0" lvl="1" indent="0" algn="r">
                <a:spcBef>
                  <a:spcPct val="0"/>
                </a:spcBef>
                <a:spcAft>
                  <a:spcPct val="0"/>
                </a:spcAft>
                <a:buNone/>
              </a:pPr>
              <a:t>6 000</a:t>
            </a:fld>
            <a:endParaRPr lang="es-ES_tradnl" sz="1000" dirty="0">
              <a:latin typeface="+mn-lt"/>
              <a:sym typeface="+mn-lt"/>
            </a:endParaRPr>
          </a:p>
        </p:txBody>
      </p:sp>
      <p:sp>
        <p:nvSpPr>
          <p:cNvPr id="59" name="Text Placeholder 2"/>
          <p:cNvSpPr>
            <a:spLocks noGrp="1"/>
          </p:cNvSpPr>
          <p:nvPr>
            <p:custDataLst>
              <p:tags r:id="rId22"/>
            </p:custDataLst>
          </p:nvPr>
        </p:nvSpPr>
        <p:spPr bwMode="gray">
          <a:xfrm>
            <a:off x="5018694" y="3124200"/>
            <a:ext cx="290238"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Trebuchet MS"/>
                <a:ea typeface="+mn-ea"/>
                <a:cs typeface="+mn-cs"/>
                <a:sym typeface="Trebuchet M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2CE4D01E-91D6-46F4-9FCB-C2D3319753FE}" type="datetime'''''4'''''' ''''''5''0''''''0'''''''''''''''''''''''''''''''">
              <a:rPr lang="es-ES_tradnl" altLang="en-US" sz="1000" smtClean="0">
                <a:latin typeface="+mn-lt"/>
                <a:sym typeface="+mn-lt"/>
              </a:rPr>
              <a:pPr marL="0" lvl="1" indent="0" algn="r">
                <a:spcBef>
                  <a:spcPct val="0"/>
                </a:spcBef>
                <a:spcAft>
                  <a:spcPct val="0"/>
                </a:spcAft>
                <a:buNone/>
              </a:pPr>
              <a:t>4 500</a:t>
            </a:fld>
            <a:endParaRPr lang="es-ES_tradnl" sz="1000" dirty="0">
              <a:latin typeface="+mn-lt"/>
              <a:sym typeface="+mn-lt"/>
            </a:endParaRPr>
          </a:p>
        </p:txBody>
      </p:sp>
      <p:sp>
        <p:nvSpPr>
          <p:cNvPr id="132" name="Text Placeholder 76"/>
          <p:cNvSpPr>
            <a:spLocks noGrp="1"/>
          </p:cNvSpPr>
          <p:nvPr>
            <p:custDataLst>
              <p:tags r:id="rId23"/>
            </p:custDataLst>
          </p:nvPr>
        </p:nvSpPr>
        <p:spPr bwMode="gray">
          <a:xfrm>
            <a:off x="5018694" y="3790950"/>
            <a:ext cx="290238"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r">
              <a:lnSpc>
                <a:spcPct val="100000"/>
              </a:lnSpc>
              <a:spcBef>
                <a:spcPct val="0"/>
              </a:spcBef>
              <a:spcAft>
                <a:spcPct val="0"/>
              </a:spcAft>
              <a:buFont typeface="Webdings" pitchFamily="18" charset="2"/>
              <a:buNone/>
            </a:pPr>
            <a:fld id="{246F08F3-6CED-453C-AACE-6E4EB2F5FE92}" type="datetime'''''''''''''3'' 0''''''''''''''''''''''''0''''''''''0'">
              <a:rPr lang="es-ES_tradnl" sz="1000" smtClean="0">
                <a:solidFill>
                  <a:schemeClr val="tx1"/>
                </a:solidFill>
                <a:sym typeface="+mn-lt"/>
              </a:rPr>
              <a:pPr marL="0" indent="0" algn="r">
                <a:lnSpc>
                  <a:spcPct val="100000"/>
                </a:lnSpc>
                <a:spcBef>
                  <a:spcPct val="0"/>
                </a:spcBef>
                <a:spcAft>
                  <a:spcPct val="0"/>
                </a:spcAft>
                <a:buFont typeface="Webdings" pitchFamily="18" charset="2"/>
                <a:buNone/>
              </a:pPr>
              <a:t>3 000</a:t>
            </a:fld>
            <a:endParaRPr lang="es-ES_tradnl" sz="1000" dirty="0">
              <a:solidFill>
                <a:schemeClr val="tx1"/>
              </a:solidFill>
              <a:sym typeface="+mn-lt"/>
            </a:endParaRPr>
          </a:p>
        </p:txBody>
      </p:sp>
      <p:sp>
        <p:nvSpPr>
          <p:cNvPr id="57" name="Text Placeholder 2"/>
          <p:cNvSpPr>
            <a:spLocks noGrp="1"/>
          </p:cNvSpPr>
          <p:nvPr>
            <p:custDataLst>
              <p:tags r:id="rId24"/>
            </p:custDataLst>
          </p:nvPr>
        </p:nvSpPr>
        <p:spPr bwMode="gray">
          <a:xfrm>
            <a:off x="5018694" y="4457700"/>
            <a:ext cx="290238"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Trebuchet MS"/>
                <a:ea typeface="+mn-ea"/>
                <a:cs typeface="+mn-cs"/>
                <a:sym typeface="Trebuchet M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0CD79378-BEAE-4D81-9B7B-117A2DDF104D}" type="datetime'1'''' ''''''''''''''''''''''''''''''''5''''''0''''''''0'''''''">
              <a:rPr lang="es-ES_tradnl" altLang="en-US" sz="1000" smtClean="0">
                <a:latin typeface="+mn-lt"/>
                <a:sym typeface="+mn-lt"/>
              </a:rPr>
              <a:pPr marL="0" lvl="1" indent="0" algn="r">
                <a:spcBef>
                  <a:spcPct val="0"/>
                </a:spcBef>
                <a:spcAft>
                  <a:spcPct val="0"/>
                </a:spcAft>
                <a:buNone/>
              </a:pPr>
              <a:t>1 500</a:t>
            </a:fld>
            <a:endParaRPr lang="es-ES_tradnl" sz="1000" dirty="0">
              <a:latin typeface="+mn-lt"/>
              <a:sym typeface="+mn-lt"/>
            </a:endParaRPr>
          </a:p>
        </p:txBody>
      </p:sp>
      <p:sp>
        <p:nvSpPr>
          <p:cNvPr id="97" name="Text Placeholder 41"/>
          <p:cNvSpPr>
            <a:spLocks noGrp="1"/>
          </p:cNvSpPr>
          <p:nvPr>
            <p:custDataLst>
              <p:tags r:id="rId25"/>
            </p:custDataLst>
          </p:nvPr>
        </p:nvSpPr>
        <p:spPr bwMode="gray">
          <a:xfrm>
            <a:off x="5245443" y="5124450"/>
            <a:ext cx="63489"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r">
              <a:lnSpc>
                <a:spcPct val="100000"/>
              </a:lnSpc>
              <a:spcBef>
                <a:spcPct val="0"/>
              </a:spcBef>
              <a:spcAft>
                <a:spcPct val="0"/>
              </a:spcAft>
              <a:buFont typeface="Webdings" pitchFamily="18" charset="2"/>
              <a:buNone/>
            </a:pPr>
            <a:fld id="{A47B5D25-6DE5-466C-BB82-6261BE05D6D7}" type="datetime'''''''''''''''''''0'''''''''''''''''''''''''''''''''''''''''''">
              <a:rPr lang="es-ES_tradnl" sz="1000" smtClean="0">
                <a:solidFill>
                  <a:schemeClr val="tx1"/>
                </a:solidFill>
                <a:sym typeface="+mn-lt"/>
              </a:rPr>
              <a:pPr marL="0" indent="0" algn="r">
                <a:lnSpc>
                  <a:spcPct val="100000"/>
                </a:lnSpc>
                <a:spcBef>
                  <a:spcPct val="0"/>
                </a:spcBef>
                <a:spcAft>
                  <a:spcPct val="0"/>
                </a:spcAft>
                <a:buFont typeface="Webdings" pitchFamily="18" charset="2"/>
                <a:buNone/>
              </a:pPr>
              <a:t>0</a:t>
            </a:fld>
            <a:endParaRPr lang="es-ES_tradnl" sz="1000" dirty="0">
              <a:solidFill>
                <a:schemeClr val="tx1"/>
              </a:solidFill>
              <a:sym typeface="+mn-lt"/>
            </a:endParaRPr>
          </a:p>
        </p:txBody>
      </p:sp>
      <p:cxnSp>
        <p:nvCxnSpPr>
          <p:cNvPr id="3" name="Straight Connector 2"/>
          <p:cNvCxnSpPr/>
          <p:nvPr>
            <p:custDataLst>
              <p:tags r:id="rId26"/>
            </p:custDataLst>
          </p:nvPr>
        </p:nvCxnSpPr>
        <p:spPr bwMode="gray">
          <a:xfrm flipV="1">
            <a:off x="5509984" y="3905250"/>
            <a:ext cx="825363" cy="47625"/>
          </a:xfrm>
          <a:prstGeom prst="line">
            <a:avLst/>
          </a:prstGeom>
          <a:solidFill>
            <a:schemeClr val="accent1"/>
          </a:solidFill>
          <a:ln w="9525" cap="flat" cmpd="sng" algn="ctr">
            <a:solidFill>
              <a:srgbClr val="808080"/>
            </a:solidFill>
            <a:prstDash val="solid"/>
            <a:round/>
            <a:headEnd type="none" w="med" len="med"/>
            <a:tailEnd type="stealth" w="lg" len="lg"/>
          </a:ln>
          <a:effectLst/>
        </p:spPr>
      </p:cxnSp>
      <p:cxnSp>
        <p:nvCxnSpPr>
          <p:cNvPr id="13" name="Straight Connector 12"/>
          <p:cNvCxnSpPr/>
          <p:nvPr>
            <p:custDataLst>
              <p:tags r:id="rId27"/>
            </p:custDataLst>
          </p:nvPr>
        </p:nvCxnSpPr>
        <p:spPr bwMode="gray">
          <a:xfrm flipV="1">
            <a:off x="6335346" y="3695700"/>
            <a:ext cx="2077014" cy="209550"/>
          </a:xfrm>
          <a:prstGeom prst="line">
            <a:avLst/>
          </a:prstGeom>
          <a:ln w="9525">
            <a:solidFill>
              <a:srgbClr val="80808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4" name="Text Placeholder 4"/>
          <p:cNvSpPr>
            <a:spLocks noGrp="1"/>
          </p:cNvSpPr>
          <p:nvPr>
            <p:custDataLst>
              <p:tags r:id="rId28"/>
            </p:custDataLst>
          </p:nvPr>
        </p:nvSpPr>
        <p:spPr bwMode="auto">
          <a:xfrm>
            <a:off x="5018694" y="2173288"/>
            <a:ext cx="312912" cy="182562"/>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b"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nSpc>
                <a:spcPct val="100000"/>
              </a:lnSpc>
              <a:spcBef>
                <a:spcPct val="0"/>
              </a:spcBef>
              <a:spcAft>
                <a:spcPct val="0"/>
              </a:spcAft>
              <a:buFont typeface="Webdings" pitchFamily="18" charset="2"/>
              <a:buNone/>
            </a:pPr>
            <a:r>
              <a:rPr lang="es-ES_tradnl" sz="1200" dirty="0" err="1" smtClean="0">
                <a:solidFill>
                  <a:schemeClr val="tx1"/>
                </a:solidFill>
                <a:sym typeface="+mn-lt"/>
              </a:rPr>
              <a:t>kbpd</a:t>
            </a:r>
            <a:endParaRPr lang="es-ES_tradnl" sz="1200" dirty="0">
              <a:solidFill>
                <a:schemeClr val="tx1"/>
              </a:solidFill>
              <a:sym typeface="+mn-lt"/>
            </a:endParaRPr>
          </a:p>
        </p:txBody>
      </p:sp>
      <p:sp>
        <p:nvSpPr>
          <p:cNvPr id="48" name="Text Placeholder 2"/>
          <p:cNvSpPr>
            <a:spLocks noGrp="1"/>
          </p:cNvSpPr>
          <p:nvPr>
            <p:custDataLst>
              <p:tags r:id="rId29"/>
            </p:custDataLst>
          </p:nvPr>
        </p:nvSpPr>
        <p:spPr bwMode="auto">
          <a:xfrm>
            <a:off x="5750335" y="3821113"/>
            <a:ext cx="344657" cy="215900"/>
          </a:xfrm>
          <a:prstGeom prst="ellipse">
            <a:avLst/>
          </a:prstGeom>
          <a:solidFill>
            <a:srgbClr val="E2E2E2"/>
          </a:solidFill>
          <a:ln w="9525">
            <a:solidFill>
              <a:srgbClr val="808080"/>
            </a:solidFill>
          </a:ln>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5AE07F25-550B-4753-BE61-DBF8B3676BF9}" type="datetime'''''''''''''''''''''''''1''''''''''''.''''0''''''''''''''%'">
              <a:rPr lang="es-ES_tradnl" altLang="en-US" sz="1000" b="1" smtClean="0">
                <a:solidFill>
                  <a:schemeClr val="tx1"/>
                </a:solidFill>
              </a:rPr>
              <a:pPr marL="0" indent="0" algn="ctr">
                <a:lnSpc>
                  <a:spcPct val="100000"/>
                </a:lnSpc>
                <a:spcBef>
                  <a:spcPct val="0"/>
                </a:spcBef>
                <a:spcAft>
                  <a:spcPct val="0"/>
                </a:spcAft>
                <a:buNone/>
              </a:pPr>
              <a:t>1.0%</a:t>
            </a:fld>
            <a:endParaRPr lang="es-ES_tradnl" sz="1000" b="1" dirty="0">
              <a:solidFill>
                <a:schemeClr val="tx1"/>
              </a:solidFill>
              <a:sym typeface="+mn-lt"/>
            </a:endParaRPr>
          </a:p>
        </p:txBody>
      </p:sp>
      <p:sp>
        <p:nvSpPr>
          <p:cNvPr id="103" name="Text Placeholder 57"/>
          <p:cNvSpPr>
            <a:spLocks noGrp="1"/>
          </p:cNvSpPr>
          <p:nvPr>
            <p:custDataLst>
              <p:tags r:id="rId30"/>
            </p:custDataLst>
          </p:nvPr>
        </p:nvSpPr>
        <p:spPr bwMode="auto">
          <a:xfrm>
            <a:off x="8279333"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DF803575-1773-4680-A6CC-B1B5B3E46C7E}" type="datetime'2''''''''''''0''''''''''''''3''''''''''''0'''''''''''''''">
              <a:rPr lang="es-ES_tradnl" altLang="en-US" sz="1000" smtClean="0">
                <a:solidFill>
                  <a:schemeClr val="tx1"/>
                </a:solidFill>
              </a:rPr>
              <a:pPr marL="0" indent="0" algn="ctr">
                <a:lnSpc>
                  <a:spcPct val="100000"/>
                </a:lnSpc>
                <a:spcBef>
                  <a:spcPct val="0"/>
                </a:spcBef>
                <a:spcAft>
                  <a:spcPct val="0"/>
                </a:spcAft>
                <a:buNone/>
              </a:pPr>
              <a:t>2030</a:t>
            </a:fld>
            <a:endParaRPr lang="es-ES_tradnl" sz="1000" dirty="0">
              <a:solidFill>
                <a:schemeClr val="tx1"/>
              </a:solidFill>
              <a:sym typeface="+mn-lt"/>
            </a:endParaRPr>
          </a:p>
        </p:txBody>
      </p:sp>
      <p:sp>
        <p:nvSpPr>
          <p:cNvPr id="110" name="Text Placeholder 55"/>
          <p:cNvSpPr>
            <a:spLocks noGrp="1"/>
          </p:cNvSpPr>
          <p:nvPr>
            <p:custDataLst>
              <p:tags r:id="rId31"/>
            </p:custDataLst>
          </p:nvPr>
        </p:nvSpPr>
        <p:spPr bwMode="auto">
          <a:xfrm>
            <a:off x="7862116"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1024E658-6BA9-47F2-AB4C-07DD837B9489}" type="datetime'''''''''''''2''''''''''''''''0''''''2''''''''''8'''''">
              <a:rPr lang="es-ES_tradnl" altLang="en-US" sz="1000" smtClean="0">
                <a:solidFill>
                  <a:schemeClr val="tx1"/>
                </a:solidFill>
              </a:rPr>
              <a:pPr marL="0" indent="0" algn="ctr">
                <a:lnSpc>
                  <a:spcPct val="100000"/>
                </a:lnSpc>
                <a:spcBef>
                  <a:spcPct val="0"/>
                </a:spcBef>
                <a:spcAft>
                  <a:spcPct val="0"/>
                </a:spcAft>
                <a:buNone/>
              </a:pPr>
              <a:t>2028</a:t>
            </a:fld>
            <a:endParaRPr lang="es-ES_tradnl" sz="1000" dirty="0">
              <a:solidFill>
                <a:schemeClr val="tx1"/>
              </a:solidFill>
              <a:sym typeface="+mn-lt"/>
            </a:endParaRPr>
          </a:p>
        </p:txBody>
      </p:sp>
      <p:sp>
        <p:nvSpPr>
          <p:cNvPr id="109" name="Text Placeholder 53"/>
          <p:cNvSpPr>
            <a:spLocks noGrp="1"/>
          </p:cNvSpPr>
          <p:nvPr>
            <p:custDataLst>
              <p:tags r:id="rId32"/>
            </p:custDataLst>
          </p:nvPr>
        </p:nvSpPr>
        <p:spPr bwMode="auto">
          <a:xfrm>
            <a:off x="7453969"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3D8122E2-AFCE-45E1-9EC0-AB19A5403DF1}" type="datetime'''''''''''''''''''''2''''0''''''''''''''2''6'''''">
              <a:rPr lang="es-ES_tradnl" altLang="en-US" sz="1000" smtClean="0">
                <a:solidFill>
                  <a:schemeClr val="tx1"/>
                </a:solidFill>
              </a:rPr>
              <a:pPr marL="0" indent="0" algn="ctr">
                <a:lnSpc>
                  <a:spcPct val="100000"/>
                </a:lnSpc>
                <a:spcBef>
                  <a:spcPct val="0"/>
                </a:spcBef>
                <a:spcAft>
                  <a:spcPct val="0"/>
                </a:spcAft>
                <a:buNone/>
              </a:pPr>
              <a:t>2026</a:t>
            </a:fld>
            <a:endParaRPr lang="es-ES_tradnl" sz="1000" dirty="0">
              <a:solidFill>
                <a:schemeClr val="tx1"/>
              </a:solidFill>
              <a:sym typeface="+mn-lt"/>
            </a:endParaRPr>
          </a:p>
        </p:txBody>
      </p:sp>
      <p:sp>
        <p:nvSpPr>
          <p:cNvPr id="108" name="Text Placeholder 51"/>
          <p:cNvSpPr>
            <a:spLocks noGrp="1"/>
          </p:cNvSpPr>
          <p:nvPr>
            <p:custDataLst>
              <p:tags r:id="rId33"/>
            </p:custDataLst>
          </p:nvPr>
        </p:nvSpPr>
        <p:spPr bwMode="auto">
          <a:xfrm>
            <a:off x="7036752"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382D2EB0-829D-4533-BCD1-F441FD29D979}" type="datetime'''''''2''''''''''''''''''''''''''''''0''''''2''''''4'">
              <a:rPr lang="es-ES_tradnl" altLang="en-US" sz="1000" smtClean="0">
                <a:solidFill>
                  <a:schemeClr val="tx1"/>
                </a:solidFill>
              </a:rPr>
              <a:pPr marL="0" indent="0" algn="ctr">
                <a:lnSpc>
                  <a:spcPct val="100000"/>
                </a:lnSpc>
                <a:spcBef>
                  <a:spcPct val="0"/>
                </a:spcBef>
                <a:spcAft>
                  <a:spcPct val="0"/>
                </a:spcAft>
                <a:buNone/>
              </a:pPr>
              <a:t>2024</a:t>
            </a:fld>
            <a:endParaRPr lang="es-ES_tradnl" sz="1000" dirty="0">
              <a:solidFill>
                <a:schemeClr val="tx1"/>
              </a:solidFill>
              <a:sym typeface="+mn-lt"/>
            </a:endParaRPr>
          </a:p>
        </p:txBody>
      </p:sp>
      <p:sp>
        <p:nvSpPr>
          <p:cNvPr id="107" name="Text Placeholder 49"/>
          <p:cNvSpPr>
            <a:spLocks noGrp="1"/>
          </p:cNvSpPr>
          <p:nvPr>
            <p:custDataLst>
              <p:tags r:id="rId34"/>
            </p:custDataLst>
          </p:nvPr>
        </p:nvSpPr>
        <p:spPr bwMode="auto">
          <a:xfrm>
            <a:off x="6619536"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E2BE4401-A06D-4D94-99C8-4BCE15C5C39B}" type="datetime'''''''''''2''''''''''''''''''''''''''''''02''''''2'''''''''">
              <a:rPr lang="es-ES_tradnl" altLang="en-US" sz="1000" smtClean="0">
                <a:solidFill>
                  <a:schemeClr val="tx1"/>
                </a:solidFill>
              </a:rPr>
              <a:pPr marL="0" indent="0" algn="ctr">
                <a:lnSpc>
                  <a:spcPct val="100000"/>
                </a:lnSpc>
                <a:spcBef>
                  <a:spcPct val="0"/>
                </a:spcBef>
                <a:spcAft>
                  <a:spcPct val="0"/>
                </a:spcAft>
                <a:buNone/>
              </a:pPr>
              <a:t>2022</a:t>
            </a:fld>
            <a:endParaRPr lang="es-ES_tradnl" sz="1000" dirty="0">
              <a:solidFill>
                <a:schemeClr val="tx1"/>
              </a:solidFill>
              <a:sym typeface="+mn-lt"/>
            </a:endParaRPr>
          </a:p>
        </p:txBody>
      </p:sp>
      <p:sp>
        <p:nvSpPr>
          <p:cNvPr id="102" name="Text Placeholder 47"/>
          <p:cNvSpPr>
            <a:spLocks noGrp="1"/>
          </p:cNvSpPr>
          <p:nvPr>
            <p:custDataLst>
              <p:tags r:id="rId35"/>
            </p:custDataLst>
          </p:nvPr>
        </p:nvSpPr>
        <p:spPr bwMode="auto">
          <a:xfrm>
            <a:off x="6202319"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CCEF03E5-7574-4DB8-9D13-5CEC676A602E}" type="datetime'2''''''0''''''''''''''''''''''''''''''''''''''''''''''''20'''">
              <a:rPr lang="es-ES_tradnl" altLang="en-US" sz="1000" smtClean="0">
                <a:solidFill>
                  <a:schemeClr val="tx1"/>
                </a:solidFill>
              </a:rPr>
              <a:pPr marL="0" indent="0" algn="ctr">
                <a:lnSpc>
                  <a:spcPct val="100000"/>
                </a:lnSpc>
                <a:spcBef>
                  <a:spcPct val="0"/>
                </a:spcBef>
                <a:spcAft>
                  <a:spcPct val="0"/>
                </a:spcAft>
                <a:buNone/>
              </a:pPr>
              <a:t>2020</a:t>
            </a:fld>
            <a:endParaRPr lang="es-ES_tradnl" sz="1000" dirty="0">
              <a:solidFill>
                <a:schemeClr val="tx1"/>
              </a:solidFill>
              <a:sym typeface="+mn-lt"/>
            </a:endParaRPr>
          </a:p>
        </p:txBody>
      </p:sp>
      <p:sp>
        <p:nvSpPr>
          <p:cNvPr id="105" name="Text Placeholder 40"/>
          <p:cNvSpPr>
            <a:spLocks noGrp="1"/>
          </p:cNvSpPr>
          <p:nvPr>
            <p:custDataLst>
              <p:tags r:id="rId36"/>
            </p:custDataLst>
          </p:nvPr>
        </p:nvSpPr>
        <p:spPr bwMode="auto">
          <a:xfrm>
            <a:off x="5794172"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35124DE9-6755-424E-9698-FC524C4AB3CF}" type="datetime'''''''''''''''''201''''''''''''''''''''8'''">
              <a:rPr lang="es-ES_tradnl" altLang="en-US" sz="1000" smtClean="0">
                <a:solidFill>
                  <a:schemeClr val="tx1"/>
                </a:solidFill>
              </a:rPr>
              <a:pPr marL="0" indent="0" algn="ctr">
                <a:lnSpc>
                  <a:spcPct val="100000"/>
                </a:lnSpc>
                <a:spcBef>
                  <a:spcPct val="0"/>
                </a:spcBef>
                <a:spcAft>
                  <a:spcPct val="0"/>
                </a:spcAft>
                <a:buNone/>
              </a:pPr>
              <a:t>2018</a:t>
            </a:fld>
            <a:endParaRPr lang="es-ES_tradnl" sz="1000" dirty="0">
              <a:solidFill>
                <a:schemeClr val="tx1"/>
              </a:solidFill>
              <a:sym typeface="+mn-lt"/>
            </a:endParaRPr>
          </a:p>
        </p:txBody>
      </p:sp>
      <p:sp>
        <p:nvSpPr>
          <p:cNvPr id="106" name="Text Placeholder 38"/>
          <p:cNvSpPr>
            <a:spLocks noGrp="1"/>
          </p:cNvSpPr>
          <p:nvPr>
            <p:custDataLst>
              <p:tags r:id="rId37"/>
            </p:custDataLst>
          </p:nvPr>
        </p:nvSpPr>
        <p:spPr bwMode="auto">
          <a:xfrm>
            <a:off x="5376956" y="5318125"/>
            <a:ext cx="266051" cy="152400"/>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gn="ctr">
              <a:lnSpc>
                <a:spcPct val="100000"/>
              </a:lnSpc>
              <a:spcBef>
                <a:spcPct val="0"/>
              </a:spcBef>
              <a:spcAft>
                <a:spcPct val="0"/>
              </a:spcAft>
              <a:buNone/>
            </a:pPr>
            <a:fld id="{5DAFD6F1-143B-411F-BE3F-5CFA52542454}" type="datetime'''2''''''''''''''''''0''''''1''''''6'''''''''''''''''''">
              <a:rPr lang="es-ES_tradnl" altLang="en-US" sz="1000" smtClean="0">
                <a:solidFill>
                  <a:schemeClr val="tx1"/>
                </a:solidFill>
              </a:rPr>
              <a:pPr marL="0" indent="0" algn="ctr">
                <a:lnSpc>
                  <a:spcPct val="100000"/>
                </a:lnSpc>
                <a:spcBef>
                  <a:spcPct val="0"/>
                </a:spcBef>
                <a:spcAft>
                  <a:spcPct val="0"/>
                </a:spcAft>
                <a:buNone/>
              </a:pPr>
              <a:t>2016</a:t>
            </a:fld>
            <a:endParaRPr lang="es-ES_tradnl" sz="1000" dirty="0">
              <a:solidFill>
                <a:schemeClr val="tx1"/>
              </a:solidFill>
              <a:sym typeface="+mn-lt"/>
            </a:endParaRPr>
          </a:p>
        </p:txBody>
      </p:sp>
      <p:sp>
        <p:nvSpPr>
          <p:cNvPr id="72" name="Text Placeholder 2"/>
          <p:cNvSpPr>
            <a:spLocks noGrp="1"/>
          </p:cNvSpPr>
          <p:nvPr>
            <p:custDataLst>
              <p:tags r:id="rId38"/>
            </p:custDataLst>
          </p:nvPr>
        </p:nvSpPr>
        <p:spPr bwMode="auto">
          <a:xfrm>
            <a:off x="7201523" y="3692525"/>
            <a:ext cx="344657"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Trebuchet MS"/>
                <a:ea typeface="+mn-ea"/>
                <a:cs typeface="+mn-cs"/>
                <a:sym typeface="Trebuchet M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Trebuchet MS"/>
                <a:ea typeface="+mn-ea"/>
                <a:cs typeface="+mn-cs"/>
                <a:sym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None/>
            </a:pPr>
            <a:r>
              <a:rPr lang="es-ES_tradnl" sz="1000" b="1" dirty="0" smtClean="0">
                <a:solidFill>
                  <a:schemeClr val="bg1"/>
                </a:solidFill>
                <a:latin typeface="+mn-lt"/>
                <a:sym typeface="+mn-lt"/>
              </a:rPr>
              <a:t>3%</a:t>
            </a:r>
            <a:endParaRPr lang="es-ES_tradnl" sz="1000" b="1" dirty="0">
              <a:solidFill>
                <a:schemeClr val="bg1"/>
              </a:solidFill>
              <a:latin typeface="+mn-lt"/>
              <a:sym typeface="+mn-lt"/>
            </a:endParaRPr>
          </a:p>
        </p:txBody>
      </p:sp>
      <p:sp>
        <p:nvSpPr>
          <p:cNvPr id="135" name="Rectangle 134"/>
          <p:cNvSpPr/>
          <p:nvPr>
            <p:custDataLst>
              <p:tags r:id="rId39"/>
            </p:custDataLst>
          </p:nvPr>
        </p:nvSpPr>
        <p:spPr bwMode="gray">
          <a:xfrm>
            <a:off x="5830453" y="5888038"/>
            <a:ext cx="170817" cy="133350"/>
          </a:xfrm>
          <a:prstGeom prst="rect">
            <a:avLst/>
          </a:prstGeom>
          <a:solidFill>
            <a:srgbClr val="3D6E81"/>
          </a:solidFill>
          <a:ln w="9525">
            <a:solidFill>
              <a:srgbClr val="808080"/>
            </a:solid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s-ES_tradnl" sz="1400" dirty="0">
              <a:solidFill>
                <a:prstClr val="black"/>
              </a:solidFill>
            </a:endParaRPr>
          </a:p>
        </p:txBody>
      </p:sp>
      <p:cxnSp>
        <p:nvCxnSpPr>
          <p:cNvPr id="112" name="Straight Connector 111"/>
          <p:cNvCxnSpPr/>
          <p:nvPr>
            <p:custDataLst>
              <p:tags r:id="rId40"/>
            </p:custDataLst>
          </p:nvPr>
        </p:nvCxnSpPr>
        <p:spPr bwMode="gray">
          <a:xfrm>
            <a:off x="5729171" y="5766023"/>
            <a:ext cx="272098" cy="0"/>
          </a:xfrm>
          <a:prstGeom prst="line">
            <a:avLst/>
          </a:prstGeom>
          <a:solidFill>
            <a:schemeClr val="accent1"/>
          </a:solidFill>
          <a:ln w="19050" cap="flat" cmpd="sng" algn="ctr">
            <a:solidFill>
              <a:schemeClr val="bg1">
                <a:lumMod val="75000"/>
              </a:schemeClr>
            </a:solidFill>
            <a:prstDash val="lgDash"/>
            <a:round/>
            <a:headEnd type="none" w="med" len="med"/>
            <a:tailEnd type="none" w="med" len="med"/>
          </a:ln>
          <a:effectLst/>
        </p:spPr>
      </p:cxnSp>
      <p:sp>
        <p:nvSpPr>
          <p:cNvPr id="131" name="Text Placeholder 75"/>
          <p:cNvSpPr>
            <a:spLocks noGrp="1"/>
          </p:cNvSpPr>
          <p:nvPr>
            <p:custDataLst>
              <p:tags r:id="rId41"/>
            </p:custDataLst>
          </p:nvPr>
        </p:nvSpPr>
        <p:spPr bwMode="auto">
          <a:xfrm>
            <a:off x="6049643" y="5884863"/>
            <a:ext cx="1274324"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nSpc>
                <a:spcPct val="100000"/>
              </a:lnSpc>
              <a:spcBef>
                <a:spcPct val="0"/>
              </a:spcBef>
              <a:spcAft>
                <a:spcPct val="0"/>
              </a:spcAft>
              <a:buNone/>
            </a:pPr>
            <a:r>
              <a:rPr lang="pt-BR" sz="1000" dirty="0" err="1" smtClean="0"/>
              <a:t>Oil</a:t>
            </a:r>
            <a:r>
              <a:rPr lang="pt-BR" sz="1000" dirty="0" smtClean="0"/>
              <a:t> </a:t>
            </a:r>
            <a:r>
              <a:rPr lang="pt-BR" sz="1000" dirty="0" err="1" smtClean="0"/>
              <a:t>products</a:t>
            </a:r>
            <a:r>
              <a:rPr lang="pt-BR" sz="1000" dirty="0" smtClean="0"/>
              <a:t> </a:t>
            </a:r>
            <a:r>
              <a:rPr lang="pt-BR" sz="1000" dirty="0" err="1" smtClean="0"/>
              <a:t>demand</a:t>
            </a:r>
            <a:endParaRPr lang="es-ES_tradnl" sz="1000" dirty="0">
              <a:sym typeface="+mn-lt"/>
            </a:endParaRPr>
          </a:p>
        </p:txBody>
      </p:sp>
      <p:sp>
        <p:nvSpPr>
          <p:cNvPr id="115" name="Text Placeholder 35"/>
          <p:cNvSpPr>
            <a:spLocks noGrp="1"/>
          </p:cNvSpPr>
          <p:nvPr>
            <p:custDataLst>
              <p:tags r:id="rId42"/>
            </p:custDataLst>
          </p:nvPr>
        </p:nvSpPr>
        <p:spPr bwMode="auto">
          <a:xfrm>
            <a:off x="6049643" y="5828506"/>
            <a:ext cx="1652238" cy="152400"/>
          </a:xfrm>
          <a:prstGeom prst="rect">
            <a:avLst/>
          </a:prstGeom>
          <a:noFill/>
          <a:extLst>
            <a:ext uri="{909E8E84-426E-40DD-AFC4-6F175D3DCCD1}">
              <a14:hiddenFill xmlns="" xmlns:a14="http://schemas.microsoft.com/office/drawing/2010/main">
                <a:solidFill>
                  <a:scrgbClr r="0" g="0" b="0"/>
                </a:solidFill>
              </a14:hiddenFill>
            </a:ext>
          </a:extLst>
        </p:spPr>
        <p:txBody>
          <a:bodyPr wrap="none" lIns="0" tIns="0" rIns="0" bIns="0" numCol="1" spcCol="0" anchor="ctr" anchorCtr="0">
            <a:noAutofit/>
          </a:bodyPr>
          <a:lstStyle>
            <a:lvl1pPr marL="360363" indent="-360363" algn="l" rtl="0" eaLnBrk="0" fontAlgn="base" hangingPunct="0">
              <a:lnSpc>
                <a:spcPct val="120000"/>
              </a:lnSpc>
              <a:spcBef>
                <a:spcPts val="600"/>
              </a:spcBef>
              <a:spcAft>
                <a:spcPts val="600"/>
              </a:spcAft>
              <a:buClr>
                <a:srgbClr val="679E2A"/>
              </a:buClr>
              <a:buSzPct val="75000"/>
              <a:buFont typeface="Webdings" pitchFamily="18" charset="2"/>
              <a:buChar char="4"/>
              <a:defRPr lang="pt-BR" sz="2200" dirty="0" smtClean="0">
                <a:solidFill>
                  <a:schemeClr val="tx1">
                    <a:lumMod val="75000"/>
                    <a:lumOff val="25000"/>
                  </a:schemeClr>
                </a:solidFill>
                <a:latin typeface="+mn-lt"/>
                <a:ea typeface="+mn-ea"/>
                <a:cs typeface="+mn-cs"/>
              </a:defRPr>
            </a:lvl1pPr>
            <a:lvl2pPr marL="717550" indent="-355600" algn="l" rtl="0" eaLnBrk="0" fontAlgn="base" hangingPunct="0">
              <a:lnSpc>
                <a:spcPct val="120000"/>
              </a:lnSpc>
              <a:spcBef>
                <a:spcPts val="600"/>
              </a:spcBef>
              <a:spcAft>
                <a:spcPts val="600"/>
              </a:spcAft>
              <a:buClr>
                <a:srgbClr val="FF9900"/>
              </a:buClr>
              <a:buSzPct val="75000"/>
              <a:buFont typeface="Webdings" pitchFamily="18" charset="2"/>
              <a:buChar char="4"/>
              <a:defRPr lang="pt-BR" sz="2000" dirty="0" smtClean="0">
                <a:solidFill>
                  <a:schemeClr val="tx1">
                    <a:lumMod val="75000"/>
                    <a:lumOff val="25000"/>
                  </a:schemeClr>
                </a:solidFill>
                <a:latin typeface="+mn-lt"/>
              </a:defRPr>
            </a:lvl2pPr>
            <a:lvl3pPr marL="1081088" indent="-361950" algn="l" rtl="0" eaLnBrk="0" fontAlgn="base" hangingPunct="0">
              <a:lnSpc>
                <a:spcPct val="120000"/>
              </a:lnSpc>
              <a:spcBef>
                <a:spcPts val="600"/>
              </a:spcBef>
              <a:spcAft>
                <a:spcPts val="600"/>
              </a:spcAft>
              <a:buClr>
                <a:srgbClr val="215968"/>
              </a:buClr>
              <a:buSzPct val="75000"/>
              <a:buFont typeface="Webdings" pitchFamily="18" charset="2"/>
              <a:buChar char="4"/>
              <a:defRPr lang="pt-BR" dirty="0" smtClean="0">
                <a:solidFill>
                  <a:schemeClr val="tx1">
                    <a:lumMod val="75000"/>
                    <a:lumOff val="25000"/>
                  </a:schemeClr>
                </a:solidFill>
                <a:latin typeface="+mn-lt"/>
              </a:defRPr>
            </a:lvl3pPr>
            <a:lvl4pPr marL="1441450" indent="-358775"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4pPr>
            <a:lvl5pPr marL="1800225" indent="-357188" algn="l" rtl="0" eaLnBrk="0" fontAlgn="base" hangingPunct="0">
              <a:lnSpc>
                <a:spcPct val="120000"/>
              </a:lnSpc>
              <a:spcBef>
                <a:spcPts val="600"/>
              </a:spcBef>
              <a:spcAft>
                <a:spcPts val="600"/>
              </a:spcAft>
              <a:buClr>
                <a:schemeClr val="accent5">
                  <a:lumMod val="50000"/>
                </a:schemeClr>
              </a:buClr>
              <a:buSzPct val="75000"/>
              <a:buFont typeface="Webdings" pitchFamily="18" charset="2"/>
              <a:buChar char="4"/>
              <a:defRPr sz="1600">
                <a:solidFill>
                  <a:schemeClr val="tx1">
                    <a:lumMod val="75000"/>
                    <a:lumOff val="25000"/>
                  </a:schemeClr>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chemeClr val="bg2"/>
                </a:solidFill>
                <a:latin typeface="+mn-lt"/>
              </a:defRPr>
            </a:lvl9pPr>
          </a:lstStyle>
          <a:p>
            <a:pPr marL="0" indent="0">
              <a:lnSpc>
                <a:spcPct val="100000"/>
              </a:lnSpc>
              <a:spcBef>
                <a:spcPct val="0"/>
              </a:spcBef>
              <a:spcAft>
                <a:spcPct val="0"/>
              </a:spcAft>
              <a:buNone/>
            </a:pPr>
            <a:r>
              <a:rPr lang="pt-BR" sz="1000" dirty="0" err="1"/>
              <a:t>National</a:t>
            </a:r>
            <a:r>
              <a:rPr lang="pt-BR" sz="1000" dirty="0"/>
              <a:t> </a:t>
            </a:r>
            <a:r>
              <a:rPr lang="pt-BR" sz="1000" dirty="0" err="1"/>
              <a:t>refining</a:t>
            </a:r>
            <a:r>
              <a:rPr lang="pt-BR" sz="1000" dirty="0"/>
              <a:t> </a:t>
            </a:r>
            <a:r>
              <a:rPr lang="pt-BR" sz="1000" dirty="0" err="1"/>
              <a:t>capacity</a:t>
            </a:r>
            <a:endParaRPr lang="es-ES_tradnl" sz="1000" dirty="0">
              <a:solidFill>
                <a:schemeClr val="tx1"/>
              </a:solidFill>
              <a:sym typeface="+mn-lt"/>
            </a:endParaRPr>
          </a:p>
          <a:p>
            <a:pPr marL="0" indent="0">
              <a:lnSpc>
                <a:spcPct val="100000"/>
              </a:lnSpc>
              <a:spcBef>
                <a:spcPct val="0"/>
              </a:spcBef>
              <a:spcAft>
                <a:spcPct val="0"/>
              </a:spcAft>
              <a:buNone/>
            </a:pPr>
            <a:endParaRPr lang="es-ES_tradnl" sz="1000" dirty="0" smtClean="0">
              <a:solidFill>
                <a:schemeClr val="tx1"/>
              </a:solidFill>
              <a:sym typeface="+mn-lt"/>
            </a:endParaRPr>
          </a:p>
          <a:p>
            <a:pPr marL="0" indent="0">
              <a:lnSpc>
                <a:spcPct val="100000"/>
              </a:lnSpc>
              <a:spcBef>
                <a:spcPct val="0"/>
              </a:spcBef>
              <a:spcAft>
                <a:spcPct val="0"/>
              </a:spcAft>
              <a:buNone/>
            </a:pPr>
            <a:endParaRPr lang="es-ES_tradnl" sz="1000" dirty="0">
              <a:solidFill>
                <a:schemeClr val="tx1"/>
              </a:solidFill>
              <a:sym typeface="+mn-lt"/>
            </a:endParaRPr>
          </a:p>
        </p:txBody>
      </p:sp>
      <p:sp>
        <p:nvSpPr>
          <p:cNvPr id="140" name="ColumnHeader"/>
          <p:cNvSpPr>
            <a:spLocks noChangeArrowheads="1"/>
          </p:cNvSpPr>
          <p:nvPr/>
        </p:nvSpPr>
        <p:spPr bwMode="gray">
          <a:xfrm>
            <a:off x="354002" y="1489075"/>
            <a:ext cx="4073981" cy="46166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r>
              <a:rPr lang="en-US" b="1" dirty="0" smtClean="0">
                <a:latin typeface="+mj-lt"/>
                <a:cs typeface="Arial" pitchFamily="34" charset="0"/>
              </a:rPr>
              <a:t>Oil production is increasing while ....</a:t>
            </a:r>
          </a:p>
        </p:txBody>
      </p:sp>
      <p:pic>
        <p:nvPicPr>
          <p:cNvPr id="52" name="flag_brazil" descr="Datei:Flag of Brazil.svg"/>
          <p:cNvPicPr>
            <a:picLocks noChangeAspect="1" noChangeArrowheads="1"/>
          </p:cNvPicPr>
          <p:nvPr/>
        </p:nvPicPr>
        <p:blipFill>
          <a:blip r:embed="rId48" cstate="print"/>
          <a:srcRect t="2324" b="2438"/>
          <a:stretch>
            <a:fillRect/>
          </a:stretch>
        </p:blipFill>
        <p:spPr bwMode="auto">
          <a:xfrm>
            <a:off x="5776533" y="2478013"/>
            <a:ext cx="297713" cy="198475"/>
          </a:xfrm>
          <a:prstGeom prst="rect">
            <a:avLst/>
          </a:prstGeom>
          <a:noFill/>
        </p:spPr>
      </p:pic>
      <p:sp>
        <p:nvSpPr>
          <p:cNvPr id="4" name="TextBox 3"/>
          <p:cNvSpPr txBox="1"/>
          <p:nvPr/>
        </p:nvSpPr>
        <p:spPr>
          <a:xfrm>
            <a:off x="6054656" y="2363713"/>
            <a:ext cx="2308297" cy="461665"/>
          </a:xfrm>
          <a:prstGeom prst="rect">
            <a:avLst/>
          </a:prstGeom>
          <a:noFill/>
        </p:spPr>
        <p:txBody>
          <a:bodyPr wrap="square" rIns="0" rtlCol="0">
            <a:spAutoFit/>
          </a:bodyPr>
          <a:lstStyle/>
          <a:p>
            <a:r>
              <a:rPr lang="en-US" sz="1200" dirty="0" smtClean="0"/>
              <a:t>5</a:t>
            </a:r>
            <a:r>
              <a:rPr lang="en-US" sz="1200" baseline="30000" dirty="0" smtClean="0"/>
              <a:t>th</a:t>
            </a:r>
            <a:r>
              <a:rPr lang="en-US" sz="1200" dirty="0" smtClean="0"/>
              <a:t> largest o</a:t>
            </a:r>
            <a:r>
              <a:rPr lang="pt-BR" sz="1200" dirty="0" err="1" smtClean="0"/>
              <a:t>il</a:t>
            </a:r>
            <a:r>
              <a:rPr lang="pt-BR" sz="1200" dirty="0" smtClean="0"/>
              <a:t> </a:t>
            </a:r>
            <a:r>
              <a:rPr lang="pt-BR" sz="1200" dirty="0" err="1" smtClean="0"/>
              <a:t>products</a:t>
            </a:r>
            <a:r>
              <a:rPr lang="pt-BR" sz="1200" dirty="0" smtClean="0"/>
              <a:t> </a:t>
            </a:r>
            <a:r>
              <a:rPr lang="en-US" sz="1200" dirty="0" smtClean="0"/>
              <a:t>market</a:t>
            </a:r>
          </a:p>
          <a:p>
            <a:r>
              <a:rPr lang="en-US" sz="1200" dirty="0" smtClean="0"/>
              <a:t>8</a:t>
            </a:r>
            <a:r>
              <a:rPr lang="en-US" sz="1200" baseline="30000" dirty="0" smtClean="0"/>
              <a:t>th</a:t>
            </a:r>
            <a:r>
              <a:rPr lang="en-US" sz="1200" dirty="0" smtClean="0"/>
              <a:t> largest refining park</a:t>
            </a:r>
            <a:endParaRPr lang="es-ES_tradnl" sz="12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bwMode="auto">
          <a:xfrm>
            <a:off x="5710552" y="2363713"/>
            <a:ext cx="2652401" cy="461665"/>
          </a:xfrm>
          <a:prstGeom prst="rect">
            <a:avLst/>
          </a:prstGeom>
          <a:noFill/>
          <a:ln w="12700">
            <a:solidFill>
              <a:srgbClr val="B2B2B2"/>
            </a:solidFill>
            <a:headEnd type="none" w="med" len="med"/>
            <a:tailEnd type="none" w="med" len="med"/>
          </a:ln>
          <a:effectLst/>
          <a:extLst>
            <a:ext uri="{909E8E84-426E-40DD-AFC4-6F175D3DCCD1}">
              <a14:hiddenFill xmlns="" xmlns:a14="http://schemas.microsoft.com/office/drawing/2010/main">
                <a:solidFill>
                  <a:schemeClr val="bg1">
                    <a:lumMod val="95000"/>
                  </a:schemeClr>
                </a:solidFill>
              </a14:hiddenFill>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s-ES_tradnl" sz="1400" dirty="0">
              <a:solidFill>
                <a:prstClr val="black"/>
              </a:solidFill>
            </a:endParaRPr>
          </a:p>
        </p:txBody>
      </p:sp>
      <p:sp>
        <p:nvSpPr>
          <p:cNvPr id="11" name="Texto explicativo retangular 10"/>
          <p:cNvSpPr/>
          <p:nvPr/>
        </p:nvSpPr>
        <p:spPr>
          <a:xfrm>
            <a:off x="5746378" y="4612232"/>
            <a:ext cx="2442282" cy="469338"/>
          </a:xfrm>
          <a:prstGeom prst="wedgeRectCallout">
            <a:avLst>
              <a:gd name="adj1" fmla="val -148"/>
              <a:gd name="adj2" fmla="val -122014"/>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s-ES_tradnl" sz="1200" dirty="0" smtClean="0">
                <a:solidFill>
                  <a:schemeClr val="bg1"/>
                </a:solidFill>
                <a:latin typeface="Arial" pitchFamily="34" charset="0"/>
                <a:cs typeface="Arial" pitchFamily="34" charset="0"/>
              </a:rPr>
              <a:t> </a:t>
            </a:r>
            <a:r>
              <a:rPr lang="en-US" sz="1200" dirty="0" smtClean="0"/>
              <a:t>It will take several investments in the coming years</a:t>
            </a:r>
            <a:endParaRPr lang="es-ES_tradnl" sz="1200" dirty="0" smtClean="0">
              <a:solidFill>
                <a:srgbClr val="FF0000"/>
              </a:solidFill>
              <a:latin typeface="Arial" pitchFamily="34" charset="0"/>
              <a:cs typeface="Arial" pitchFamily="34" charset="0"/>
            </a:endParaRPr>
          </a:p>
        </p:txBody>
      </p:sp>
      <p:sp>
        <p:nvSpPr>
          <p:cNvPr id="64" name="CaixaDeTexto 63"/>
          <p:cNvSpPr txBox="1"/>
          <p:nvPr/>
        </p:nvSpPr>
        <p:spPr>
          <a:xfrm>
            <a:off x="467544" y="6423139"/>
            <a:ext cx="1649811" cy="246221"/>
          </a:xfrm>
          <a:prstGeom prst="rect">
            <a:avLst/>
          </a:prstGeom>
          <a:noFill/>
        </p:spPr>
        <p:txBody>
          <a:bodyPr wrap="none" rtlCol="0">
            <a:spAutoFit/>
          </a:bodyPr>
          <a:lstStyle/>
          <a:p>
            <a:r>
              <a:rPr lang="es-ES_tradnl" sz="1000" dirty="0" err="1" smtClean="0">
                <a:latin typeface="+mn-lt"/>
                <a:cs typeface="+mn-cs"/>
                <a:sym typeface="+mn-lt"/>
              </a:rPr>
              <a:t>Source</a:t>
            </a:r>
            <a:r>
              <a:rPr lang="es-ES_tradnl" sz="1000" dirty="0" smtClean="0">
                <a:latin typeface="+mn-lt"/>
                <a:cs typeface="+mn-cs"/>
                <a:sym typeface="+mn-lt"/>
              </a:rPr>
              <a:t>: Petrobras (</a:t>
            </a:r>
            <a:r>
              <a:rPr lang="es-ES_tradnl" sz="1000" dirty="0" err="1" smtClean="0">
                <a:latin typeface="+mn-lt"/>
                <a:cs typeface="+mn-cs"/>
                <a:sym typeface="+mn-lt"/>
              </a:rPr>
              <a:t>adapted</a:t>
            </a:r>
            <a:r>
              <a:rPr lang="es-ES_tradnl" sz="1000" dirty="0" smtClean="0">
                <a:latin typeface="+mn-lt"/>
                <a:cs typeface="+mn-cs"/>
                <a:sym typeface="+mn-lt"/>
              </a:rPr>
              <a:t>)</a:t>
            </a:r>
          </a:p>
        </p:txBody>
      </p:sp>
      <p:sp>
        <p:nvSpPr>
          <p:cNvPr id="65" name="ColumnHeader"/>
          <p:cNvSpPr>
            <a:spLocks noChangeArrowheads="1"/>
          </p:cNvSpPr>
          <p:nvPr/>
        </p:nvSpPr>
        <p:spPr bwMode="gray">
          <a:xfrm>
            <a:off x="4746491" y="1212076"/>
            <a:ext cx="4073981" cy="738664"/>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r>
              <a:rPr lang="es-ES_tradnl" b="1" dirty="0" smtClean="0">
                <a:latin typeface="+mj-lt"/>
                <a:cs typeface="Arial" pitchFamily="34" charset="0"/>
              </a:rPr>
              <a:t>… </a:t>
            </a:r>
            <a:r>
              <a:rPr lang="en-US" b="1" dirty="0" smtClean="0">
                <a:latin typeface="+mj-lt"/>
                <a:cs typeface="Arial" pitchFamily="34" charset="0"/>
              </a:rPr>
              <a:t>there is no expectation of an increase in oil derivatives</a:t>
            </a:r>
            <a:endParaRPr lang="es-ES_tradnl" b="1" dirty="0">
              <a:latin typeface="+mj-lt"/>
              <a:cs typeface="Arial" pitchFamily="34" charset="0"/>
            </a:endParaRPr>
          </a:p>
        </p:txBody>
      </p:sp>
      <p:sp>
        <p:nvSpPr>
          <p:cNvPr id="67"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pt-BR" sz="2800" b="1" dirty="0">
                <a:solidFill>
                  <a:schemeClr val="bg1"/>
                </a:solidFill>
              </a:rPr>
              <a:t>MARKET CONDITIONS</a:t>
            </a:r>
          </a:p>
        </p:txBody>
      </p:sp>
    </p:spTree>
    <p:extLst>
      <p:ext uri="{BB962C8B-B14F-4D97-AF65-F5344CB8AC3E}">
        <p14:creationId xmlns="" xmlns:p14="http://schemas.microsoft.com/office/powerpoint/2010/main" val="22185300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Resultado de imagem para mapa rio grande do sul"/>
          <p:cNvSpPr>
            <a:spLocks noChangeAspect="1" noChangeArrowheads="1"/>
          </p:cNvSpPr>
          <p:nvPr/>
        </p:nvSpPr>
        <p:spPr bwMode="auto">
          <a:xfrm>
            <a:off x="155575" y="-427038"/>
            <a:ext cx="914400" cy="895351"/>
          </a:xfrm>
          <a:prstGeom prst="rect">
            <a:avLst/>
          </a:prstGeom>
          <a:noFill/>
        </p:spPr>
        <p:txBody>
          <a:bodyPr vert="horz" wrap="square" lIns="91440" tIns="45720" rIns="91440" bIns="45720" numCol="1" anchor="t" anchorCtr="0" compatLnSpc="1">
            <a:prstTxWarp prst="textNoShape">
              <a:avLst/>
            </a:prstTxWarp>
          </a:bodyPr>
          <a:lstStyle/>
          <a:p>
            <a:endParaRPr lang="es-ES_tradnl" dirty="0"/>
          </a:p>
        </p:txBody>
      </p:sp>
      <p:sp>
        <p:nvSpPr>
          <p:cNvPr id="1030" name="AutoShape 6" descr="Resultado de imagem para mapa rio grande do sul"/>
          <p:cNvSpPr>
            <a:spLocks noChangeAspect="1" noChangeArrowheads="1"/>
          </p:cNvSpPr>
          <p:nvPr/>
        </p:nvSpPr>
        <p:spPr bwMode="auto">
          <a:xfrm>
            <a:off x="155575" y="-427038"/>
            <a:ext cx="914400" cy="895351"/>
          </a:xfrm>
          <a:prstGeom prst="rect">
            <a:avLst/>
          </a:prstGeom>
          <a:noFill/>
        </p:spPr>
        <p:txBody>
          <a:bodyPr vert="horz" wrap="square" lIns="91440" tIns="45720" rIns="91440" bIns="45720" numCol="1" anchor="t" anchorCtr="0" compatLnSpc="1">
            <a:prstTxWarp prst="textNoShape">
              <a:avLst/>
            </a:prstTxWarp>
          </a:bodyPr>
          <a:lstStyle/>
          <a:p>
            <a:endParaRPr lang="es-ES_tradnl" dirty="0"/>
          </a:p>
        </p:txBody>
      </p:sp>
      <p:sp>
        <p:nvSpPr>
          <p:cNvPr id="37" name="Retângulo de cantos arredondados 36"/>
          <p:cNvSpPr/>
          <p:nvPr/>
        </p:nvSpPr>
        <p:spPr>
          <a:xfrm>
            <a:off x="2699792" y="2421304"/>
            <a:ext cx="122413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139</a:t>
            </a:r>
          </a:p>
        </p:txBody>
      </p:sp>
      <p:sp>
        <p:nvSpPr>
          <p:cNvPr id="38" name="Retângulo de cantos arredondados 37"/>
          <p:cNvSpPr/>
          <p:nvPr/>
        </p:nvSpPr>
        <p:spPr>
          <a:xfrm>
            <a:off x="683568" y="2421304"/>
            <a:ext cx="1944216" cy="360040"/>
          </a:xfrm>
          <a:prstGeom prst="roundRect">
            <a:avLst/>
          </a:prstGeom>
          <a:solidFill>
            <a:srgbClr val="559C42"/>
          </a:solidFill>
          <a:ln>
            <a:noFill/>
          </a:ln>
          <a:scene3d>
            <a:camera prst="orthographicFront"/>
            <a:lightRig rig="threePt" dir="t"/>
          </a:scene3d>
          <a:sp3d>
            <a:bevelT w="2540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bg1"/>
                </a:solidFill>
                <a:cs typeface="Times New Roman" pitchFamily="18" charset="0"/>
              </a:rPr>
              <a:t>Diesel A</a:t>
            </a:r>
          </a:p>
        </p:txBody>
      </p:sp>
      <p:sp>
        <p:nvSpPr>
          <p:cNvPr id="39" name="Retângulo de cantos arredondados 38"/>
          <p:cNvSpPr/>
          <p:nvPr/>
        </p:nvSpPr>
        <p:spPr>
          <a:xfrm>
            <a:off x="2627784" y="1557208"/>
            <a:ext cx="1296144" cy="79208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dirty="0" smtClean="0">
                <a:solidFill>
                  <a:schemeClr val="bg1"/>
                </a:solidFill>
                <a:cs typeface="Times New Roman" pitchFamily="18" charset="0"/>
              </a:rPr>
              <a:t>2016</a:t>
            </a:r>
          </a:p>
          <a:p>
            <a:pPr marL="0" indent="0" algn="ctr" eaLnBrk="1" hangingPunct="1">
              <a:lnSpc>
                <a:spcPct val="90000"/>
              </a:lnSpc>
              <a:defRPr/>
            </a:pPr>
            <a:r>
              <a:rPr lang="es-ES_tradnl" sz="1600" dirty="0" smtClean="0">
                <a:solidFill>
                  <a:schemeClr val="bg1"/>
                </a:solidFill>
                <a:cs typeface="Times New Roman" pitchFamily="18" charset="0"/>
              </a:rPr>
              <a:t>(</a:t>
            </a:r>
            <a:r>
              <a:rPr lang="es-ES_tradnl" sz="1600" dirty="0" err="1" smtClean="0">
                <a:solidFill>
                  <a:schemeClr val="bg1"/>
                </a:solidFill>
                <a:cs typeface="Times New Roman" pitchFamily="18" charset="0"/>
              </a:rPr>
              <a:t>thousand</a:t>
            </a:r>
            <a:r>
              <a:rPr lang="es-ES_tradnl" sz="1600" dirty="0" smtClean="0">
                <a:solidFill>
                  <a:schemeClr val="bg1"/>
                </a:solidFill>
                <a:cs typeface="Times New Roman" pitchFamily="18" charset="0"/>
              </a:rPr>
              <a:t> b/d)</a:t>
            </a:r>
          </a:p>
        </p:txBody>
      </p:sp>
      <p:sp>
        <p:nvSpPr>
          <p:cNvPr id="42" name="Retângulo de cantos arredondados 41"/>
          <p:cNvSpPr/>
          <p:nvPr/>
        </p:nvSpPr>
        <p:spPr>
          <a:xfrm>
            <a:off x="2699792" y="2853352"/>
            <a:ext cx="1224136" cy="3600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  51</a:t>
            </a:r>
          </a:p>
        </p:txBody>
      </p:sp>
      <p:sp>
        <p:nvSpPr>
          <p:cNvPr id="43" name="Retângulo de cantos arredondados 42"/>
          <p:cNvSpPr/>
          <p:nvPr/>
        </p:nvSpPr>
        <p:spPr>
          <a:xfrm>
            <a:off x="683568" y="2853352"/>
            <a:ext cx="1944216" cy="360040"/>
          </a:xfrm>
          <a:prstGeom prst="roundRect">
            <a:avLst/>
          </a:prstGeom>
          <a:solidFill>
            <a:srgbClr val="559C42"/>
          </a:solidFill>
          <a:ln>
            <a:noFill/>
          </a:ln>
          <a:scene3d>
            <a:camera prst="orthographicFront"/>
            <a:lightRig rig="threePt" dir="t"/>
          </a:scene3d>
          <a:sp3d>
            <a:bevelT w="2540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bg1"/>
                </a:solidFill>
                <a:cs typeface="Times New Roman" pitchFamily="18" charset="0"/>
              </a:rPr>
              <a:t>Otto </a:t>
            </a:r>
            <a:r>
              <a:rPr lang="es-ES_tradnl" sz="2000" b="1" dirty="0" err="1" smtClean="0">
                <a:solidFill>
                  <a:schemeClr val="bg1"/>
                </a:solidFill>
                <a:cs typeface="Times New Roman" pitchFamily="18" charset="0"/>
              </a:rPr>
              <a:t>Cycle</a:t>
            </a:r>
            <a:endParaRPr lang="es-ES_tradnl" sz="2000" b="1" dirty="0" smtClean="0">
              <a:solidFill>
                <a:schemeClr val="bg1"/>
              </a:solidFill>
              <a:cs typeface="Times New Roman" pitchFamily="18" charset="0"/>
            </a:endParaRPr>
          </a:p>
        </p:txBody>
      </p:sp>
      <p:sp>
        <p:nvSpPr>
          <p:cNvPr id="45" name="Retângulo de cantos arredondados 44"/>
          <p:cNvSpPr/>
          <p:nvPr/>
        </p:nvSpPr>
        <p:spPr>
          <a:xfrm>
            <a:off x="2699792" y="3285400"/>
            <a:ext cx="122413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149</a:t>
            </a:r>
          </a:p>
        </p:txBody>
      </p:sp>
      <p:sp>
        <p:nvSpPr>
          <p:cNvPr id="46" name="Retângulo de cantos arredondados 45"/>
          <p:cNvSpPr/>
          <p:nvPr/>
        </p:nvSpPr>
        <p:spPr>
          <a:xfrm>
            <a:off x="683568" y="3285400"/>
            <a:ext cx="1944216" cy="36004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bg1"/>
                </a:solidFill>
                <a:cs typeface="Times New Roman" pitchFamily="18" charset="0"/>
              </a:rPr>
              <a:t>Subtotal</a:t>
            </a:r>
          </a:p>
        </p:txBody>
      </p:sp>
      <p:sp>
        <p:nvSpPr>
          <p:cNvPr id="48" name="Retângulo de cantos arredondados 47"/>
          <p:cNvSpPr/>
          <p:nvPr/>
        </p:nvSpPr>
        <p:spPr>
          <a:xfrm>
            <a:off x="2699792" y="3933472"/>
            <a:ext cx="1224136" cy="3600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  22</a:t>
            </a:r>
          </a:p>
        </p:txBody>
      </p:sp>
      <p:sp>
        <p:nvSpPr>
          <p:cNvPr id="49" name="Retângulo de cantos arredondados 48"/>
          <p:cNvSpPr/>
          <p:nvPr/>
        </p:nvSpPr>
        <p:spPr>
          <a:xfrm>
            <a:off x="683568" y="3933472"/>
            <a:ext cx="1944216" cy="360040"/>
          </a:xfrm>
          <a:prstGeom prst="roundRect">
            <a:avLst/>
          </a:prstGeom>
          <a:solidFill>
            <a:srgbClr val="559C42"/>
          </a:solidFill>
          <a:ln>
            <a:noFill/>
          </a:ln>
          <a:scene3d>
            <a:camera prst="orthographicFront"/>
            <a:lightRig rig="threePt" dir="t"/>
          </a:scene3d>
          <a:sp3d>
            <a:bevelT w="2540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2000" b="1" dirty="0" smtClean="0">
                <a:solidFill>
                  <a:schemeClr val="bg1"/>
                </a:solidFill>
                <a:cs typeface="Times New Roman" pitchFamily="18" charset="0"/>
              </a:rPr>
              <a:t>Fuel Aviation</a:t>
            </a:r>
            <a:endParaRPr lang="es-ES_tradnl" sz="2000" b="1" dirty="0" smtClean="0">
              <a:solidFill>
                <a:schemeClr val="bg1"/>
              </a:solidFill>
              <a:cs typeface="Times New Roman" pitchFamily="18" charset="0"/>
            </a:endParaRPr>
          </a:p>
        </p:txBody>
      </p:sp>
      <p:sp>
        <p:nvSpPr>
          <p:cNvPr id="54" name="Retângulo de cantos arredondados 53"/>
          <p:cNvSpPr/>
          <p:nvPr/>
        </p:nvSpPr>
        <p:spPr>
          <a:xfrm>
            <a:off x="2699792" y="4365520"/>
            <a:ext cx="122413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  72</a:t>
            </a:r>
          </a:p>
        </p:txBody>
      </p:sp>
      <p:sp>
        <p:nvSpPr>
          <p:cNvPr id="55" name="Retângulo de cantos arredondados 54"/>
          <p:cNvSpPr/>
          <p:nvPr/>
        </p:nvSpPr>
        <p:spPr>
          <a:xfrm>
            <a:off x="683568" y="4365520"/>
            <a:ext cx="1944216" cy="360040"/>
          </a:xfrm>
          <a:prstGeom prst="roundRect">
            <a:avLst/>
          </a:prstGeom>
          <a:solidFill>
            <a:srgbClr val="559C42"/>
          </a:solidFill>
          <a:ln>
            <a:noFill/>
          </a:ln>
          <a:scene3d>
            <a:camera prst="orthographicFront"/>
            <a:lightRig rig="threePt" dir="t"/>
          </a:scene3d>
          <a:sp3d>
            <a:bevelT w="2540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bg1"/>
                </a:solidFill>
                <a:cs typeface="Times New Roman" pitchFamily="18" charset="0"/>
              </a:rPr>
              <a:t>LPG</a:t>
            </a:r>
          </a:p>
        </p:txBody>
      </p:sp>
      <p:sp>
        <p:nvSpPr>
          <p:cNvPr id="57" name="Retângulo de cantos arredondados 56"/>
          <p:cNvSpPr/>
          <p:nvPr/>
        </p:nvSpPr>
        <p:spPr>
          <a:xfrm>
            <a:off x="2699792" y="4797568"/>
            <a:ext cx="1224136"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158</a:t>
            </a:r>
          </a:p>
        </p:txBody>
      </p:sp>
      <p:sp>
        <p:nvSpPr>
          <p:cNvPr id="58" name="Retângulo de cantos arredondados 57"/>
          <p:cNvSpPr/>
          <p:nvPr/>
        </p:nvSpPr>
        <p:spPr>
          <a:xfrm>
            <a:off x="683568" y="4797568"/>
            <a:ext cx="1944216" cy="576064"/>
          </a:xfrm>
          <a:prstGeom prst="roundRect">
            <a:avLst/>
          </a:prstGeom>
          <a:solidFill>
            <a:srgbClr val="559C42"/>
          </a:solidFill>
          <a:ln>
            <a:noFill/>
          </a:ln>
          <a:scene3d>
            <a:camera prst="orthographicFront"/>
            <a:lightRig rig="threePt" dir="t"/>
          </a:scene3d>
          <a:sp3d>
            <a:bevelT w="2540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pt-BR" sz="2000" b="1" dirty="0" err="1" smtClean="0">
                <a:solidFill>
                  <a:schemeClr val="bg1"/>
                </a:solidFill>
                <a:cs typeface="Times New Roman" pitchFamily="18" charset="0"/>
              </a:rPr>
              <a:t>Naphtha</a:t>
            </a:r>
            <a:endParaRPr lang="es-ES_tradnl" sz="2000" b="1" dirty="0" smtClean="0">
              <a:solidFill>
                <a:schemeClr val="bg1"/>
              </a:solidFill>
              <a:cs typeface="Times New Roman" pitchFamily="18" charset="0"/>
            </a:endParaRPr>
          </a:p>
        </p:txBody>
      </p:sp>
      <p:sp>
        <p:nvSpPr>
          <p:cNvPr id="60" name="Retângulo de cantos arredondados 59"/>
          <p:cNvSpPr/>
          <p:nvPr/>
        </p:nvSpPr>
        <p:spPr>
          <a:xfrm>
            <a:off x="2699792" y="5445640"/>
            <a:ext cx="122413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442</a:t>
            </a:r>
          </a:p>
        </p:txBody>
      </p:sp>
      <p:sp>
        <p:nvSpPr>
          <p:cNvPr id="61" name="Retângulo de cantos arredondados 60"/>
          <p:cNvSpPr/>
          <p:nvPr/>
        </p:nvSpPr>
        <p:spPr>
          <a:xfrm>
            <a:off x="683568" y="5445640"/>
            <a:ext cx="1944216" cy="36004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bg1"/>
                </a:solidFill>
                <a:cs typeface="Times New Roman" pitchFamily="18" charset="0"/>
              </a:rPr>
              <a:t>Total</a:t>
            </a:r>
          </a:p>
        </p:txBody>
      </p:sp>
      <p:sp>
        <p:nvSpPr>
          <p:cNvPr id="62" name="CaixaDeTexto 61"/>
          <p:cNvSpPr txBox="1"/>
          <p:nvPr/>
        </p:nvSpPr>
        <p:spPr>
          <a:xfrm>
            <a:off x="3563888" y="5877688"/>
            <a:ext cx="2520280" cy="369332"/>
          </a:xfrm>
          <a:prstGeom prst="rect">
            <a:avLst/>
          </a:prstGeom>
          <a:noFill/>
        </p:spPr>
        <p:txBody>
          <a:bodyPr wrap="square" rtlCol="0">
            <a:spAutoFit/>
          </a:bodyPr>
          <a:lstStyle/>
          <a:p>
            <a:pPr algn="ctr"/>
            <a:r>
              <a:rPr lang="pt-BR" dirty="0" err="1" smtClean="0">
                <a:solidFill>
                  <a:schemeClr val="bg1">
                    <a:lumMod val="50000"/>
                  </a:schemeClr>
                </a:solidFill>
              </a:rPr>
              <a:t>Increased</a:t>
            </a:r>
            <a:r>
              <a:rPr lang="pt-BR" dirty="0" smtClean="0">
                <a:solidFill>
                  <a:schemeClr val="bg1">
                    <a:lumMod val="50000"/>
                  </a:schemeClr>
                </a:solidFill>
              </a:rPr>
              <a:t> overall </a:t>
            </a:r>
            <a:r>
              <a:rPr lang="pt-BR" dirty="0" err="1" smtClean="0">
                <a:solidFill>
                  <a:schemeClr val="bg1">
                    <a:lumMod val="50000"/>
                  </a:schemeClr>
                </a:solidFill>
              </a:rPr>
              <a:t>deficit</a:t>
            </a:r>
            <a:endParaRPr lang="es-ES_tradnl" dirty="0">
              <a:solidFill>
                <a:schemeClr val="bg1">
                  <a:lumMod val="50000"/>
                </a:schemeClr>
              </a:solidFill>
            </a:endParaRPr>
          </a:p>
        </p:txBody>
      </p:sp>
      <p:sp>
        <p:nvSpPr>
          <p:cNvPr id="63" name="Retângulo de cantos arredondados 62"/>
          <p:cNvSpPr/>
          <p:nvPr/>
        </p:nvSpPr>
        <p:spPr>
          <a:xfrm>
            <a:off x="4067944" y="2421304"/>
            <a:ext cx="158417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424</a:t>
            </a:r>
          </a:p>
        </p:txBody>
      </p:sp>
      <p:sp>
        <p:nvSpPr>
          <p:cNvPr id="64" name="Retângulo de cantos arredondados 63"/>
          <p:cNvSpPr/>
          <p:nvPr/>
        </p:nvSpPr>
        <p:spPr>
          <a:xfrm>
            <a:off x="4139952" y="1557208"/>
            <a:ext cx="1440160" cy="79208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dirty="0" smtClean="0">
                <a:solidFill>
                  <a:schemeClr val="bg1"/>
                </a:solidFill>
                <a:cs typeface="Times New Roman" pitchFamily="18" charset="0"/>
              </a:rPr>
              <a:t>2030</a:t>
            </a:r>
          </a:p>
          <a:p>
            <a:pPr algn="ctr">
              <a:lnSpc>
                <a:spcPct val="90000"/>
              </a:lnSpc>
              <a:defRPr/>
            </a:pPr>
            <a:r>
              <a:rPr lang="es-ES_tradnl" sz="1600" dirty="0" smtClean="0">
                <a:solidFill>
                  <a:schemeClr val="bg1"/>
                </a:solidFill>
                <a:cs typeface="Times New Roman" pitchFamily="18" charset="0"/>
              </a:rPr>
              <a:t>(</a:t>
            </a:r>
            <a:r>
              <a:rPr lang="es-ES_tradnl" sz="1600" dirty="0" err="1" smtClean="0">
                <a:solidFill>
                  <a:schemeClr val="bg1"/>
                </a:solidFill>
                <a:cs typeface="Times New Roman" pitchFamily="18" charset="0"/>
              </a:rPr>
              <a:t>thousand</a:t>
            </a:r>
            <a:endParaRPr lang="es-ES_tradnl" sz="1600" dirty="0" smtClean="0">
              <a:solidFill>
                <a:schemeClr val="bg1"/>
              </a:solidFill>
              <a:cs typeface="Times New Roman" pitchFamily="18" charset="0"/>
            </a:endParaRPr>
          </a:p>
          <a:p>
            <a:pPr algn="ctr">
              <a:lnSpc>
                <a:spcPct val="90000"/>
              </a:lnSpc>
              <a:defRPr/>
            </a:pPr>
            <a:r>
              <a:rPr lang="es-ES_tradnl" sz="1600" dirty="0" smtClean="0">
                <a:solidFill>
                  <a:schemeClr val="bg1"/>
                </a:solidFill>
                <a:cs typeface="Times New Roman" pitchFamily="18" charset="0"/>
              </a:rPr>
              <a:t> b/d)</a:t>
            </a:r>
          </a:p>
        </p:txBody>
      </p:sp>
      <p:sp>
        <p:nvSpPr>
          <p:cNvPr id="65" name="Retângulo de cantos arredondados 64"/>
          <p:cNvSpPr/>
          <p:nvPr/>
        </p:nvSpPr>
        <p:spPr>
          <a:xfrm>
            <a:off x="4067944" y="2853352"/>
            <a:ext cx="1584176" cy="3600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408</a:t>
            </a:r>
          </a:p>
        </p:txBody>
      </p:sp>
      <p:sp>
        <p:nvSpPr>
          <p:cNvPr id="66" name="Retângulo de cantos arredondados 65"/>
          <p:cNvSpPr/>
          <p:nvPr/>
        </p:nvSpPr>
        <p:spPr>
          <a:xfrm>
            <a:off x="4067944" y="3285400"/>
            <a:ext cx="158417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1950" b="1" dirty="0" smtClean="0">
                <a:solidFill>
                  <a:schemeClr val="tx1">
                    <a:lumMod val="50000"/>
                    <a:lumOff val="50000"/>
                  </a:schemeClr>
                </a:solidFill>
                <a:cs typeface="Times New Roman" pitchFamily="18" charset="0"/>
              </a:rPr>
              <a:t>832</a:t>
            </a:r>
          </a:p>
        </p:txBody>
      </p:sp>
      <p:sp>
        <p:nvSpPr>
          <p:cNvPr id="67" name="Retângulo de cantos arredondados 66"/>
          <p:cNvSpPr/>
          <p:nvPr/>
        </p:nvSpPr>
        <p:spPr>
          <a:xfrm>
            <a:off x="4067944" y="3933472"/>
            <a:ext cx="1584176" cy="3600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120</a:t>
            </a:r>
          </a:p>
        </p:txBody>
      </p:sp>
      <p:sp>
        <p:nvSpPr>
          <p:cNvPr id="68" name="Retângulo de cantos arredondados 67"/>
          <p:cNvSpPr/>
          <p:nvPr/>
        </p:nvSpPr>
        <p:spPr>
          <a:xfrm>
            <a:off x="4067944" y="4365520"/>
            <a:ext cx="158417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70</a:t>
            </a:r>
          </a:p>
        </p:txBody>
      </p:sp>
      <p:sp>
        <p:nvSpPr>
          <p:cNvPr id="69" name="Retângulo de cantos arredondados 68"/>
          <p:cNvSpPr/>
          <p:nvPr/>
        </p:nvSpPr>
        <p:spPr>
          <a:xfrm>
            <a:off x="4067944" y="4797568"/>
            <a:ext cx="1584176"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2000" b="1" dirty="0" smtClean="0">
                <a:solidFill>
                  <a:schemeClr val="tx1">
                    <a:lumMod val="50000"/>
                    <a:lumOff val="50000"/>
                  </a:schemeClr>
                </a:solidFill>
                <a:cs typeface="Times New Roman" pitchFamily="18" charset="0"/>
              </a:rPr>
              <a:t>120</a:t>
            </a:r>
          </a:p>
        </p:txBody>
      </p:sp>
      <p:sp>
        <p:nvSpPr>
          <p:cNvPr id="70" name="Retângulo de cantos arredondados 69"/>
          <p:cNvSpPr/>
          <p:nvPr/>
        </p:nvSpPr>
        <p:spPr>
          <a:xfrm>
            <a:off x="4067944" y="5445640"/>
            <a:ext cx="158417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lnSpc>
                <a:spcPct val="90000"/>
              </a:lnSpc>
              <a:defRPr/>
            </a:pPr>
            <a:r>
              <a:rPr lang="es-ES_tradnl" sz="1950" b="1" dirty="0" smtClean="0">
                <a:solidFill>
                  <a:schemeClr val="tx1">
                    <a:lumMod val="50000"/>
                    <a:lumOff val="50000"/>
                  </a:schemeClr>
                </a:solidFill>
                <a:cs typeface="Times New Roman" pitchFamily="18" charset="0"/>
              </a:rPr>
              <a:t>1,142</a:t>
            </a:r>
          </a:p>
        </p:txBody>
      </p:sp>
      <p:sp>
        <p:nvSpPr>
          <p:cNvPr id="52" name="Retângulo de cantos arredondados 51"/>
          <p:cNvSpPr/>
          <p:nvPr/>
        </p:nvSpPr>
        <p:spPr>
          <a:xfrm>
            <a:off x="6372200" y="2421304"/>
            <a:ext cx="2232248" cy="86409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smtClean="0">
                <a:solidFill>
                  <a:schemeClr val="bg1">
                    <a:lumMod val="50000"/>
                  </a:schemeClr>
                </a:solidFill>
              </a:rPr>
              <a:t>Demand</a:t>
            </a:r>
            <a:r>
              <a:rPr lang="pt-BR" dirty="0" smtClean="0">
                <a:solidFill>
                  <a:schemeClr val="bg1">
                    <a:lumMod val="50000"/>
                  </a:schemeClr>
                </a:solidFill>
              </a:rPr>
              <a:t> </a:t>
            </a:r>
            <a:r>
              <a:rPr lang="pt-BR" dirty="0" err="1" smtClean="0">
                <a:solidFill>
                  <a:schemeClr val="bg1">
                    <a:lumMod val="50000"/>
                  </a:schemeClr>
                </a:solidFill>
              </a:rPr>
              <a:t>growth</a:t>
            </a:r>
            <a:r>
              <a:rPr lang="pt-BR" dirty="0" smtClean="0">
                <a:solidFill>
                  <a:schemeClr val="bg1">
                    <a:lumMod val="50000"/>
                  </a:schemeClr>
                </a:solidFill>
              </a:rPr>
              <a:t> </a:t>
            </a:r>
          </a:p>
          <a:p>
            <a:pPr algn="ctr"/>
            <a:r>
              <a:rPr lang="pt-BR" dirty="0" smtClean="0">
                <a:solidFill>
                  <a:schemeClr val="bg1">
                    <a:lumMod val="50000"/>
                  </a:schemeClr>
                </a:solidFill>
              </a:rPr>
              <a:t>3% per </a:t>
            </a:r>
            <a:r>
              <a:rPr lang="pt-BR" dirty="0" err="1" smtClean="0">
                <a:solidFill>
                  <a:schemeClr val="bg1">
                    <a:lumMod val="50000"/>
                  </a:schemeClr>
                </a:solidFill>
              </a:rPr>
              <a:t>year</a:t>
            </a:r>
            <a:endParaRPr lang="pt-BR" dirty="0">
              <a:solidFill>
                <a:schemeClr val="bg1">
                  <a:lumMod val="50000"/>
                </a:schemeClr>
              </a:solidFill>
            </a:endParaRPr>
          </a:p>
        </p:txBody>
      </p:sp>
      <p:sp>
        <p:nvSpPr>
          <p:cNvPr id="71" name="Retângulo de cantos arredondados 70"/>
          <p:cNvSpPr/>
          <p:nvPr/>
        </p:nvSpPr>
        <p:spPr>
          <a:xfrm>
            <a:off x="6408204" y="1773232"/>
            <a:ext cx="2160240" cy="43204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solidFill>
                  <a:schemeClr val="bg1"/>
                </a:solidFill>
                <a:cs typeface="Times New Roman" pitchFamily="18" charset="0"/>
              </a:rPr>
              <a:t>2030</a:t>
            </a:r>
          </a:p>
        </p:txBody>
      </p:sp>
      <p:sp>
        <p:nvSpPr>
          <p:cNvPr id="31" name="Rectangle 2"/>
          <p:cNvSpPr txBox="1">
            <a:spLocks noChangeArrowheads="1"/>
          </p:cNvSpPr>
          <p:nvPr/>
        </p:nvSpPr>
        <p:spPr>
          <a:xfrm>
            <a:off x="2339752" y="188640"/>
            <a:ext cx="6480720" cy="648072"/>
          </a:xfrm>
          <a:prstGeom prst="rect">
            <a:avLst/>
          </a:prstGeom>
        </p:spPr>
        <p:txBody>
          <a:bodyPr/>
          <a:lstStyle/>
          <a:p>
            <a:pPr lvl="0" algn="r" fontAlgn="base">
              <a:spcBef>
                <a:spcPct val="0"/>
              </a:spcBef>
              <a:spcAft>
                <a:spcPct val="0"/>
              </a:spcAft>
              <a:defRPr/>
            </a:pPr>
            <a:r>
              <a:rPr lang="pt-BR" sz="2800" b="1" dirty="0">
                <a:solidFill>
                  <a:schemeClr val="bg1"/>
                </a:solidFill>
              </a:rPr>
              <a:t>EXTERNAL </a:t>
            </a:r>
            <a:r>
              <a:rPr lang="pt-BR" sz="2800" b="1" dirty="0" smtClean="0">
                <a:solidFill>
                  <a:schemeClr val="bg1"/>
                </a:solidFill>
              </a:rPr>
              <a:t>DEPENDENCY </a:t>
            </a:r>
            <a:r>
              <a:rPr lang="pt-BR" sz="2800" b="1" dirty="0">
                <a:solidFill>
                  <a:schemeClr val="bg1"/>
                </a:solidFill>
              </a:rPr>
              <a:t>2016</a:t>
            </a:r>
            <a:endParaRPr lang="es-ES_tradnl" sz="2800" b="1" dirty="0">
              <a:solidFill>
                <a:schemeClr val="bg1"/>
              </a:solidFill>
            </a:endParaRPr>
          </a:p>
        </p:txBody>
      </p:sp>
    </p:spTree>
    <p:extLst>
      <p:ext uri="{BB962C8B-B14F-4D97-AF65-F5344CB8AC3E}">
        <p14:creationId xmlns="" xmlns:p14="http://schemas.microsoft.com/office/powerpoint/2010/main" val="252859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2239553"/>
            <a:ext cx="7848872" cy="4565104"/>
          </a:xfrm>
        </p:spPr>
        <p:txBody>
          <a:bodyPr>
            <a:normAutofit/>
          </a:bodyPr>
          <a:lstStyle/>
          <a:p>
            <a:pPr algn="just">
              <a:buClr>
                <a:srgbClr val="00863D"/>
              </a:buClr>
              <a:buFont typeface="Wingdings" panose="05000000000000000000" pitchFamily="2" charset="2"/>
              <a:buChar char="§"/>
            </a:pPr>
            <a:r>
              <a:rPr lang="en-US" sz="2800" b="1" dirty="0" smtClean="0">
                <a:ea typeface="Verdana" pitchFamily="34" charset="0"/>
                <a:cs typeface="Verdana" pitchFamily="34" charset="0"/>
              </a:rPr>
              <a:t>Investments in refineries need </a:t>
            </a:r>
            <a:r>
              <a:rPr lang="en-US" sz="2800" b="1" dirty="0" smtClean="0">
                <a:solidFill>
                  <a:srgbClr val="00C42F"/>
                </a:solidFill>
                <a:ea typeface="Verdana" pitchFamily="34" charset="0"/>
                <a:cs typeface="Verdana" pitchFamily="34" charset="0"/>
              </a:rPr>
              <a:t>clear and stable </a:t>
            </a:r>
            <a:r>
              <a:rPr lang="en-US" sz="2800" b="1" dirty="0" smtClean="0">
                <a:ea typeface="Verdana" pitchFamily="34" charset="0"/>
                <a:cs typeface="Verdana" pitchFamily="34" charset="0"/>
              </a:rPr>
              <a:t>rules for pricing products</a:t>
            </a:r>
          </a:p>
          <a:p>
            <a:pPr algn="just">
              <a:buClr>
                <a:srgbClr val="00863D"/>
              </a:buClr>
              <a:buFont typeface="Wingdings" panose="05000000000000000000" pitchFamily="2" charset="2"/>
              <a:buChar char="§"/>
            </a:pPr>
            <a:endParaRPr lang="pt-BR" sz="2800" dirty="0" smtClean="0">
              <a:ea typeface="Verdana" pitchFamily="34" charset="0"/>
              <a:cs typeface="Verdana" pitchFamily="34" charset="0"/>
            </a:endParaRPr>
          </a:p>
          <a:p>
            <a:pPr algn="just">
              <a:buClr>
                <a:srgbClr val="00863D"/>
              </a:buClr>
              <a:buFont typeface="Wingdings" panose="05000000000000000000" pitchFamily="2" charset="2"/>
              <a:buChar char="§"/>
            </a:pPr>
            <a:r>
              <a:rPr lang="en-US" sz="2800" b="1" dirty="0" smtClean="0">
                <a:ea typeface="Verdana" pitchFamily="34" charset="0"/>
                <a:cs typeface="Verdana" pitchFamily="34" charset="0"/>
              </a:rPr>
              <a:t>Without </a:t>
            </a:r>
            <a:r>
              <a:rPr lang="en-US" sz="2800" b="1" dirty="0" smtClean="0">
                <a:solidFill>
                  <a:srgbClr val="00A828"/>
                </a:solidFill>
                <a:ea typeface="Verdana" pitchFamily="34" charset="0"/>
                <a:cs typeface="Verdana" pitchFamily="34" charset="0"/>
              </a:rPr>
              <a:t>new refineries </a:t>
            </a:r>
            <a:r>
              <a:rPr lang="en-US" sz="2800" b="1" dirty="0" smtClean="0">
                <a:ea typeface="Verdana" pitchFamily="34" charset="0"/>
                <a:cs typeface="Verdana" pitchFamily="34" charset="0"/>
              </a:rPr>
              <a:t>or expanding existing ones, it is fundamental to invest in </a:t>
            </a:r>
            <a:r>
              <a:rPr lang="en-US" sz="2800" b="1" dirty="0" smtClean="0">
                <a:solidFill>
                  <a:srgbClr val="00A828"/>
                </a:solidFill>
                <a:ea typeface="Verdana" pitchFamily="34" charset="0"/>
                <a:cs typeface="Verdana" pitchFamily="34" charset="0"/>
              </a:rPr>
              <a:t>pipeline and port infrastructure </a:t>
            </a:r>
            <a:r>
              <a:rPr lang="en-US" sz="2800" b="1" dirty="0" smtClean="0">
                <a:ea typeface="Verdana" pitchFamily="34" charset="0"/>
                <a:cs typeface="Verdana" pitchFamily="34" charset="0"/>
              </a:rPr>
              <a:t>for the import and distribution of products</a:t>
            </a:r>
            <a:endParaRPr lang="pt-BR" sz="2800" b="1" dirty="0">
              <a:ea typeface="Verdana" pitchFamily="34" charset="0"/>
              <a:cs typeface="Verdana" pitchFamily="34" charset="0"/>
            </a:endParaRPr>
          </a:p>
        </p:txBody>
      </p:sp>
      <p:sp>
        <p:nvSpPr>
          <p:cNvPr id="5"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en-US" sz="2800" b="1" dirty="0">
                <a:solidFill>
                  <a:schemeClr val="bg1"/>
                </a:solidFill>
              </a:rPr>
              <a:t>INVESTMENTS</a:t>
            </a:r>
          </a:p>
        </p:txBody>
      </p:sp>
    </p:spTree>
    <p:extLst>
      <p:ext uri="{BB962C8B-B14F-4D97-AF65-F5344CB8AC3E}">
        <p14:creationId xmlns="" xmlns:p14="http://schemas.microsoft.com/office/powerpoint/2010/main" val="23271827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Resultado de imagem para mapa rio grande do sul"/>
          <p:cNvSpPr>
            <a:spLocks noChangeAspect="1" noChangeArrowheads="1"/>
          </p:cNvSpPr>
          <p:nvPr/>
        </p:nvSpPr>
        <p:spPr bwMode="auto">
          <a:xfrm>
            <a:off x="155575" y="-427038"/>
            <a:ext cx="914400" cy="895351"/>
          </a:xfrm>
          <a:prstGeom prst="rect">
            <a:avLst/>
          </a:prstGeom>
          <a:noFill/>
        </p:spPr>
        <p:txBody>
          <a:bodyPr vert="horz" wrap="square" lIns="91440" tIns="45720" rIns="91440" bIns="45720" numCol="1" anchor="t" anchorCtr="0" compatLnSpc="1">
            <a:prstTxWarp prst="textNoShape">
              <a:avLst/>
            </a:prstTxWarp>
          </a:bodyPr>
          <a:lstStyle/>
          <a:p>
            <a:endParaRPr lang="es-ES_tradnl" dirty="0"/>
          </a:p>
        </p:txBody>
      </p:sp>
      <p:sp>
        <p:nvSpPr>
          <p:cNvPr id="1030" name="AutoShape 6" descr="Resultado de imagem para mapa rio grande do sul"/>
          <p:cNvSpPr>
            <a:spLocks noChangeAspect="1" noChangeArrowheads="1"/>
          </p:cNvSpPr>
          <p:nvPr/>
        </p:nvSpPr>
        <p:spPr bwMode="auto">
          <a:xfrm>
            <a:off x="155575" y="-427038"/>
            <a:ext cx="914400" cy="895351"/>
          </a:xfrm>
          <a:prstGeom prst="rect">
            <a:avLst/>
          </a:prstGeom>
          <a:noFill/>
        </p:spPr>
        <p:txBody>
          <a:bodyPr vert="horz" wrap="square" lIns="91440" tIns="45720" rIns="91440" bIns="45720" numCol="1" anchor="t" anchorCtr="0" compatLnSpc="1">
            <a:prstTxWarp prst="textNoShape">
              <a:avLst/>
            </a:prstTxWarp>
          </a:bodyPr>
          <a:lstStyle/>
          <a:p>
            <a:endParaRPr lang="es-ES_tradnl" dirty="0"/>
          </a:p>
        </p:txBody>
      </p:sp>
      <p:pic>
        <p:nvPicPr>
          <p:cNvPr id="6" name="Picture 9" descr="porto"/>
          <p:cNvPicPr>
            <a:picLocks noChangeAspect="1" noChangeArrowheads="1"/>
          </p:cNvPicPr>
          <p:nvPr/>
        </p:nvPicPr>
        <p:blipFill>
          <a:blip r:embed="rId3" cstate="print"/>
          <a:srcRect l="3871" t="9718" r="3871" b="868"/>
          <a:stretch>
            <a:fillRect/>
          </a:stretch>
        </p:blipFill>
        <p:spPr bwMode="auto">
          <a:xfrm>
            <a:off x="3410932" y="2107102"/>
            <a:ext cx="1994069" cy="1296144"/>
          </a:xfrm>
          <a:prstGeom prst="rect">
            <a:avLst/>
          </a:prstGeom>
          <a:noFill/>
          <a:ln w="9525">
            <a:noFill/>
            <a:miter lim="800000"/>
            <a:headEnd/>
            <a:tailEnd/>
          </a:ln>
        </p:spPr>
      </p:pic>
      <p:sp>
        <p:nvSpPr>
          <p:cNvPr id="26" name="Retângulo de cantos arredondados 25"/>
          <p:cNvSpPr/>
          <p:nvPr/>
        </p:nvSpPr>
        <p:spPr>
          <a:xfrm>
            <a:off x="3347864" y="1549144"/>
            <a:ext cx="2120205" cy="576064"/>
          </a:xfrm>
          <a:prstGeom prst="roundRect">
            <a:avLst>
              <a:gd name="adj" fmla="val 10788"/>
            </a:avLst>
          </a:prstGeom>
          <a:solidFill>
            <a:srgbClr val="5CA747"/>
          </a:solidFill>
          <a:ln>
            <a:noFill/>
          </a:ln>
          <a:scene3d>
            <a:camera prst="orthographicFront"/>
            <a:lightRig rig="threePt" dir="t"/>
          </a:scene3d>
          <a:sp3d>
            <a:bevelT w="254000" h="50800"/>
            <a:bevelB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bg1"/>
                </a:solidFill>
              </a:rPr>
              <a:t>ITAQUI</a:t>
            </a:r>
          </a:p>
          <a:p>
            <a:pPr algn="ctr"/>
            <a:r>
              <a:rPr lang="es-ES_tradnl" sz="1600" dirty="0" smtClean="0">
                <a:solidFill>
                  <a:schemeClr val="bg1"/>
                </a:solidFill>
              </a:rPr>
              <a:t> (São Luis/MA)</a:t>
            </a:r>
            <a:endParaRPr lang="es-ES_tradnl" sz="1600" dirty="0">
              <a:solidFill>
                <a:schemeClr val="bg1"/>
              </a:solidFill>
            </a:endParaRPr>
          </a:p>
        </p:txBody>
      </p:sp>
      <p:pic>
        <p:nvPicPr>
          <p:cNvPr id="8" name="Picture 2" descr="19 neg 17"/>
          <p:cNvPicPr>
            <a:picLocks noChangeAspect="1" noChangeArrowheads="1"/>
          </p:cNvPicPr>
          <p:nvPr/>
        </p:nvPicPr>
        <p:blipFill>
          <a:blip r:embed="rId4" cstate="print"/>
          <a:srcRect/>
          <a:stretch>
            <a:fillRect/>
          </a:stretch>
        </p:blipFill>
        <p:spPr bwMode="auto">
          <a:xfrm>
            <a:off x="973615" y="2035094"/>
            <a:ext cx="2052228" cy="1368152"/>
          </a:xfrm>
          <a:prstGeom prst="rect">
            <a:avLst/>
          </a:prstGeom>
          <a:noFill/>
        </p:spPr>
      </p:pic>
      <p:pic>
        <p:nvPicPr>
          <p:cNvPr id="10" name="Picture 2" descr="IMG_3206 (Medium) (Small)"/>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48306" y="4735186"/>
            <a:ext cx="2088232" cy="133195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I:\Petrobras\RNEST\FLUXOGRAMAS\Scrapper-Porto\24 PGL´S.jpg"/>
          <p:cNvPicPr>
            <a:picLocks noChangeAspect="1" noChangeArrowheads="1"/>
          </p:cNvPicPr>
          <p:nvPr/>
        </p:nvPicPr>
        <p:blipFill>
          <a:blip r:embed="rId6" cstate="print"/>
          <a:srcRect/>
          <a:stretch>
            <a:fillRect/>
          </a:stretch>
        </p:blipFill>
        <p:spPr bwMode="auto">
          <a:xfrm>
            <a:off x="5893654" y="2083194"/>
            <a:ext cx="2069185" cy="1320052"/>
          </a:xfrm>
          <a:prstGeom prst="rect">
            <a:avLst/>
          </a:prstGeom>
          <a:noFill/>
          <a:ln w="25400">
            <a:noFill/>
            <a:miter lim="800000"/>
            <a:headEnd/>
            <a:tailEnd/>
          </a:ln>
        </p:spPr>
      </p:pic>
      <p:pic>
        <p:nvPicPr>
          <p:cNvPr id="16" name="Picture 2"/>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t="6969" b="25562"/>
          <a:stretch/>
        </p:blipFill>
        <p:spPr bwMode="auto">
          <a:xfrm>
            <a:off x="1999729" y="4770998"/>
            <a:ext cx="2088232" cy="1296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CaixaDeTexto 21"/>
          <p:cNvSpPr txBox="1"/>
          <p:nvPr/>
        </p:nvSpPr>
        <p:spPr>
          <a:xfrm>
            <a:off x="899592" y="3373390"/>
            <a:ext cx="2232248" cy="584775"/>
          </a:xfrm>
          <a:prstGeom prst="rect">
            <a:avLst/>
          </a:prstGeom>
          <a:noFill/>
        </p:spPr>
        <p:txBody>
          <a:bodyPr wrap="square" rtlCol="0">
            <a:spAutoFit/>
          </a:bodyPr>
          <a:lstStyle/>
          <a:p>
            <a:pPr algn="ctr"/>
            <a:r>
              <a:rPr lang="es-ES_tradnl" sz="1600" dirty="0" smtClean="0">
                <a:solidFill>
                  <a:schemeClr val="bg1">
                    <a:lumMod val="50000"/>
                  </a:schemeClr>
                </a:solidFill>
                <a:latin typeface="+mn-lt"/>
              </a:rPr>
              <a:t>New (200 </a:t>
            </a:r>
            <a:r>
              <a:rPr lang="es-ES_tradnl" sz="1600" dirty="0" err="1" smtClean="0">
                <a:solidFill>
                  <a:schemeClr val="bg1">
                    <a:lumMod val="50000"/>
                  </a:schemeClr>
                </a:solidFill>
                <a:latin typeface="+mn-lt"/>
              </a:rPr>
              <a:t>thousand</a:t>
            </a:r>
            <a:r>
              <a:rPr lang="es-ES_tradnl" sz="1600" dirty="0" smtClean="0">
                <a:solidFill>
                  <a:schemeClr val="bg1">
                    <a:lumMod val="50000"/>
                  </a:schemeClr>
                </a:solidFill>
                <a:latin typeface="+mn-lt"/>
              </a:rPr>
              <a:t> m</a:t>
            </a:r>
            <a:r>
              <a:rPr lang="es-ES_tradnl" sz="1600" dirty="0" smtClean="0">
                <a:solidFill>
                  <a:schemeClr val="bg1">
                    <a:lumMod val="50000"/>
                  </a:schemeClr>
                </a:solidFill>
                <a:latin typeface="+mn-lt"/>
                <a:cs typeface="Times New Roman"/>
              </a:rPr>
              <a:t>³)</a:t>
            </a:r>
          </a:p>
          <a:p>
            <a:pPr algn="ctr"/>
            <a:endParaRPr lang="es-ES_tradnl" sz="1600" dirty="0">
              <a:solidFill>
                <a:schemeClr val="bg1">
                  <a:lumMod val="50000"/>
                </a:schemeClr>
              </a:solidFill>
              <a:latin typeface="+mn-lt"/>
            </a:endParaRPr>
          </a:p>
        </p:txBody>
      </p:sp>
      <p:sp>
        <p:nvSpPr>
          <p:cNvPr id="27" name="CaixaDeTexto 26"/>
          <p:cNvSpPr txBox="1"/>
          <p:nvPr/>
        </p:nvSpPr>
        <p:spPr>
          <a:xfrm>
            <a:off x="3421133" y="3373390"/>
            <a:ext cx="1981729" cy="584775"/>
          </a:xfrm>
          <a:prstGeom prst="rect">
            <a:avLst/>
          </a:prstGeom>
          <a:noFill/>
        </p:spPr>
        <p:txBody>
          <a:bodyPr wrap="square" rtlCol="0">
            <a:spAutoFit/>
          </a:bodyPr>
          <a:lstStyle/>
          <a:p>
            <a:pPr algn="ctr"/>
            <a:r>
              <a:rPr lang="pt-BR" sz="1600" dirty="0" err="1" smtClean="0">
                <a:solidFill>
                  <a:schemeClr val="bg1">
                    <a:lumMod val="50000"/>
                  </a:schemeClr>
                </a:solidFill>
              </a:rPr>
              <a:t>Adaptation</a:t>
            </a:r>
            <a:r>
              <a:rPr lang="en-US" sz="1600" dirty="0" smtClean="0">
                <a:solidFill>
                  <a:schemeClr val="bg1">
                    <a:lumMod val="50000"/>
                  </a:schemeClr>
                </a:solidFill>
              </a:rPr>
              <a:t>: lines, discharge and tanks</a:t>
            </a:r>
            <a:endParaRPr lang="es-ES_tradnl" sz="1600" dirty="0">
              <a:solidFill>
                <a:schemeClr val="bg1">
                  <a:lumMod val="50000"/>
                </a:schemeClr>
              </a:solidFill>
            </a:endParaRPr>
          </a:p>
        </p:txBody>
      </p:sp>
      <p:sp>
        <p:nvSpPr>
          <p:cNvPr id="33" name="Retângulo de cantos arredondados 32"/>
          <p:cNvSpPr/>
          <p:nvPr/>
        </p:nvSpPr>
        <p:spPr>
          <a:xfrm>
            <a:off x="939627" y="1549144"/>
            <a:ext cx="2120205" cy="576064"/>
          </a:xfrm>
          <a:prstGeom prst="roundRect">
            <a:avLst>
              <a:gd name="adj" fmla="val 10788"/>
            </a:avLst>
          </a:prstGeom>
          <a:solidFill>
            <a:srgbClr val="5CA747"/>
          </a:solidFill>
          <a:ln>
            <a:noFill/>
          </a:ln>
          <a:scene3d>
            <a:camera prst="orthographicFront"/>
            <a:lightRig rig="threePt" dir="t"/>
          </a:scene3d>
          <a:sp3d>
            <a:bevelT w="254000" h="50800"/>
            <a:bevelB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bg1"/>
                </a:solidFill>
              </a:rPr>
              <a:t>VILA DO CONDE</a:t>
            </a:r>
          </a:p>
          <a:p>
            <a:pPr algn="ctr"/>
            <a:r>
              <a:rPr lang="es-ES_tradnl" sz="1600" b="1" dirty="0" smtClean="0">
                <a:solidFill>
                  <a:schemeClr val="bg1"/>
                </a:solidFill>
              </a:rPr>
              <a:t> </a:t>
            </a:r>
            <a:r>
              <a:rPr lang="es-ES_tradnl" sz="1600" dirty="0" smtClean="0">
                <a:solidFill>
                  <a:schemeClr val="bg1"/>
                </a:solidFill>
              </a:rPr>
              <a:t>(</a:t>
            </a:r>
            <a:r>
              <a:rPr lang="es-ES_tradnl" sz="1600" dirty="0" err="1" smtClean="0">
                <a:solidFill>
                  <a:schemeClr val="bg1"/>
                </a:solidFill>
              </a:rPr>
              <a:t>Barcarena</a:t>
            </a:r>
            <a:r>
              <a:rPr lang="es-ES_tradnl" sz="1600" dirty="0" smtClean="0">
                <a:solidFill>
                  <a:schemeClr val="bg1"/>
                </a:solidFill>
              </a:rPr>
              <a:t>/PA)</a:t>
            </a:r>
            <a:endParaRPr lang="es-ES_tradnl" sz="1600" dirty="0">
              <a:solidFill>
                <a:schemeClr val="bg1"/>
              </a:solidFill>
            </a:endParaRPr>
          </a:p>
        </p:txBody>
      </p:sp>
      <p:sp>
        <p:nvSpPr>
          <p:cNvPr id="38" name="Retângulo de cantos arredondados 37"/>
          <p:cNvSpPr/>
          <p:nvPr/>
        </p:nvSpPr>
        <p:spPr>
          <a:xfrm>
            <a:off x="4932320" y="4213440"/>
            <a:ext cx="2120205" cy="576064"/>
          </a:xfrm>
          <a:prstGeom prst="roundRect">
            <a:avLst>
              <a:gd name="adj" fmla="val 10788"/>
            </a:avLst>
          </a:prstGeom>
          <a:solidFill>
            <a:srgbClr val="5CA747"/>
          </a:solidFill>
          <a:ln>
            <a:noFill/>
          </a:ln>
          <a:scene3d>
            <a:camera prst="orthographicFront"/>
            <a:lightRig rig="threePt" dir="t"/>
          </a:scene3d>
          <a:sp3d>
            <a:bevelT w="254000" h="50800"/>
            <a:bevelB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bg1"/>
                </a:solidFill>
              </a:rPr>
              <a:t>PECEM</a:t>
            </a:r>
          </a:p>
          <a:p>
            <a:pPr algn="ctr"/>
            <a:r>
              <a:rPr lang="es-ES_tradnl" sz="1600" b="1" dirty="0" smtClean="0">
                <a:solidFill>
                  <a:schemeClr val="bg1"/>
                </a:solidFill>
              </a:rPr>
              <a:t> </a:t>
            </a:r>
            <a:r>
              <a:rPr lang="es-ES_tradnl" sz="1600" dirty="0" smtClean="0">
                <a:solidFill>
                  <a:schemeClr val="bg1"/>
                </a:solidFill>
              </a:rPr>
              <a:t>(S.G. </a:t>
            </a:r>
            <a:r>
              <a:rPr lang="es-ES_tradnl" sz="1600" dirty="0" err="1" smtClean="0">
                <a:solidFill>
                  <a:schemeClr val="bg1"/>
                </a:solidFill>
              </a:rPr>
              <a:t>Amarante</a:t>
            </a:r>
            <a:r>
              <a:rPr lang="es-ES_tradnl" sz="1600" dirty="0" smtClean="0">
                <a:solidFill>
                  <a:schemeClr val="bg1"/>
                </a:solidFill>
              </a:rPr>
              <a:t>/CE)</a:t>
            </a:r>
            <a:endParaRPr lang="es-ES_tradnl" sz="1600" dirty="0">
              <a:solidFill>
                <a:schemeClr val="bg1"/>
              </a:solidFill>
            </a:endParaRPr>
          </a:p>
        </p:txBody>
      </p:sp>
      <p:sp>
        <p:nvSpPr>
          <p:cNvPr id="39" name="Retângulo de cantos arredondados 38"/>
          <p:cNvSpPr/>
          <p:nvPr/>
        </p:nvSpPr>
        <p:spPr>
          <a:xfrm>
            <a:off x="5868144" y="1549144"/>
            <a:ext cx="2120205" cy="576064"/>
          </a:xfrm>
          <a:prstGeom prst="roundRect">
            <a:avLst>
              <a:gd name="adj" fmla="val 10788"/>
            </a:avLst>
          </a:prstGeom>
          <a:solidFill>
            <a:srgbClr val="5CA747"/>
          </a:solidFill>
          <a:ln>
            <a:noFill/>
          </a:ln>
          <a:scene3d>
            <a:camera prst="orthographicFront"/>
            <a:lightRig rig="threePt" dir="t"/>
          </a:scene3d>
          <a:sp3d>
            <a:bevelT w="254000" h="50800"/>
            <a:bevelB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bg1"/>
                </a:solidFill>
              </a:rPr>
              <a:t>SUAPE</a:t>
            </a:r>
          </a:p>
          <a:p>
            <a:pPr algn="ctr"/>
            <a:r>
              <a:rPr lang="es-ES_tradnl" sz="1600" dirty="0" smtClean="0">
                <a:solidFill>
                  <a:schemeClr val="bg1"/>
                </a:solidFill>
              </a:rPr>
              <a:t> (</a:t>
            </a:r>
            <a:r>
              <a:rPr lang="es-ES_tradnl" sz="1600" dirty="0" err="1" smtClean="0">
                <a:solidFill>
                  <a:schemeClr val="bg1"/>
                </a:solidFill>
              </a:rPr>
              <a:t>Ipojuca</a:t>
            </a:r>
            <a:r>
              <a:rPr lang="es-ES_tradnl" sz="1600" dirty="0" smtClean="0">
                <a:solidFill>
                  <a:schemeClr val="bg1"/>
                </a:solidFill>
              </a:rPr>
              <a:t>/PE)</a:t>
            </a:r>
            <a:endParaRPr lang="es-ES_tradnl" sz="1600" dirty="0">
              <a:solidFill>
                <a:schemeClr val="bg1"/>
              </a:solidFill>
            </a:endParaRPr>
          </a:p>
        </p:txBody>
      </p:sp>
      <p:sp>
        <p:nvSpPr>
          <p:cNvPr id="40" name="Retângulo de cantos arredondados 39"/>
          <p:cNvSpPr/>
          <p:nvPr/>
        </p:nvSpPr>
        <p:spPr>
          <a:xfrm>
            <a:off x="1947739" y="4213440"/>
            <a:ext cx="2192213" cy="576064"/>
          </a:xfrm>
          <a:prstGeom prst="roundRect">
            <a:avLst>
              <a:gd name="adj" fmla="val 10788"/>
            </a:avLst>
          </a:prstGeom>
          <a:solidFill>
            <a:srgbClr val="5CA747"/>
          </a:solidFill>
          <a:ln>
            <a:noFill/>
          </a:ln>
          <a:scene3d>
            <a:camera prst="orthographicFront"/>
            <a:lightRig rig="threePt" dir="t"/>
          </a:scene3d>
          <a:sp3d>
            <a:bevelT w="254000" h="50800"/>
            <a:bevelB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bg1"/>
                </a:solidFill>
              </a:rPr>
              <a:t>TRANSPETRO</a:t>
            </a:r>
          </a:p>
          <a:p>
            <a:pPr algn="ctr"/>
            <a:r>
              <a:rPr lang="es-ES_tradnl" sz="1600" dirty="0" smtClean="0">
                <a:solidFill>
                  <a:schemeClr val="bg1"/>
                </a:solidFill>
              </a:rPr>
              <a:t> (Santos/SP)</a:t>
            </a:r>
            <a:endParaRPr lang="es-ES_tradnl" sz="1600" dirty="0">
              <a:solidFill>
                <a:schemeClr val="bg1"/>
              </a:solidFill>
            </a:endParaRPr>
          </a:p>
        </p:txBody>
      </p:sp>
      <p:sp>
        <p:nvSpPr>
          <p:cNvPr id="23" name="CaixaDeTexto 22"/>
          <p:cNvSpPr txBox="1"/>
          <p:nvPr/>
        </p:nvSpPr>
        <p:spPr>
          <a:xfrm>
            <a:off x="5868144" y="3373390"/>
            <a:ext cx="2120205" cy="584775"/>
          </a:xfrm>
          <a:prstGeom prst="rect">
            <a:avLst/>
          </a:prstGeom>
          <a:noFill/>
        </p:spPr>
        <p:txBody>
          <a:bodyPr wrap="square" rtlCol="0">
            <a:spAutoFit/>
          </a:bodyPr>
          <a:lstStyle/>
          <a:p>
            <a:pPr algn="ctr"/>
            <a:r>
              <a:rPr lang="pt-BR" sz="1600" dirty="0" err="1" smtClean="0">
                <a:solidFill>
                  <a:schemeClr val="bg1">
                    <a:lumMod val="50000"/>
                  </a:schemeClr>
                </a:solidFill>
              </a:rPr>
              <a:t>Adaptation</a:t>
            </a:r>
            <a:r>
              <a:rPr lang="en-US" sz="1600" dirty="0" smtClean="0">
                <a:solidFill>
                  <a:schemeClr val="bg1">
                    <a:lumMod val="50000"/>
                  </a:schemeClr>
                </a:solidFill>
              </a:rPr>
              <a:t>: lines, discharge and tanks</a:t>
            </a:r>
            <a:endParaRPr lang="es-ES_tradnl" sz="1600" dirty="0">
              <a:solidFill>
                <a:schemeClr val="bg1">
                  <a:lumMod val="50000"/>
                </a:schemeClr>
              </a:solidFill>
            </a:endParaRPr>
          </a:p>
        </p:txBody>
      </p:sp>
      <p:sp>
        <p:nvSpPr>
          <p:cNvPr id="24" name="CaixaDeTexto 23"/>
          <p:cNvSpPr txBox="1"/>
          <p:nvPr/>
        </p:nvSpPr>
        <p:spPr>
          <a:xfrm>
            <a:off x="1995614" y="6084585"/>
            <a:ext cx="2088232" cy="584775"/>
          </a:xfrm>
          <a:prstGeom prst="rect">
            <a:avLst/>
          </a:prstGeom>
          <a:noFill/>
        </p:spPr>
        <p:txBody>
          <a:bodyPr wrap="square" rtlCol="0">
            <a:spAutoFit/>
          </a:bodyPr>
          <a:lstStyle/>
          <a:p>
            <a:pPr algn="ctr"/>
            <a:r>
              <a:rPr lang="pt-BR" sz="1600" dirty="0" err="1" smtClean="0">
                <a:solidFill>
                  <a:schemeClr val="bg1">
                    <a:lumMod val="50000"/>
                  </a:schemeClr>
                </a:solidFill>
              </a:rPr>
              <a:t>Adaptation</a:t>
            </a:r>
            <a:r>
              <a:rPr lang="en-US" sz="1600" dirty="0" smtClean="0">
                <a:solidFill>
                  <a:schemeClr val="bg1">
                    <a:lumMod val="50000"/>
                  </a:schemeClr>
                </a:solidFill>
              </a:rPr>
              <a:t>: lines, discharge and tanks</a:t>
            </a:r>
            <a:endParaRPr lang="es-ES_tradnl" sz="1600" dirty="0">
              <a:solidFill>
                <a:schemeClr val="bg1">
                  <a:lumMod val="50000"/>
                </a:schemeClr>
              </a:solidFill>
            </a:endParaRPr>
          </a:p>
        </p:txBody>
      </p:sp>
      <p:sp>
        <p:nvSpPr>
          <p:cNvPr id="25" name="CaixaDeTexto 24"/>
          <p:cNvSpPr txBox="1"/>
          <p:nvPr/>
        </p:nvSpPr>
        <p:spPr>
          <a:xfrm>
            <a:off x="4913934" y="6084585"/>
            <a:ext cx="2160240" cy="584775"/>
          </a:xfrm>
          <a:prstGeom prst="rect">
            <a:avLst/>
          </a:prstGeom>
          <a:noFill/>
        </p:spPr>
        <p:txBody>
          <a:bodyPr wrap="square" rtlCol="0">
            <a:spAutoFit/>
          </a:bodyPr>
          <a:lstStyle/>
          <a:p>
            <a:pPr algn="ctr"/>
            <a:r>
              <a:rPr lang="es-ES_tradnl" sz="1600" dirty="0" smtClean="0">
                <a:solidFill>
                  <a:schemeClr val="bg1">
                    <a:lumMod val="50000"/>
                  </a:schemeClr>
                </a:solidFill>
                <a:latin typeface="+mn-lt"/>
              </a:rPr>
              <a:t>New (200 </a:t>
            </a:r>
            <a:r>
              <a:rPr lang="es-ES_tradnl" sz="1600" dirty="0" err="1" smtClean="0">
                <a:solidFill>
                  <a:schemeClr val="bg1">
                    <a:lumMod val="50000"/>
                  </a:schemeClr>
                </a:solidFill>
                <a:latin typeface="+mn-lt"/>
              </a:rPr>
              <a:t>thousand</a:t>
            </a:r>
            <a:r>
              <a:rPr lang="es-ES_tradnl" sz="1600" dirty="0" smtClean="0">
                <a:solidFill>
                  <a:schemeClr val="bg1">
                    <a:lumMod val="50000"/>
                  </a:schemeClr>
                </a:solidFill>
                <a:latin typeface="+mn-lt"/>
              </a:rPr>
              <a:t> m</a:t>
            </a:r>
            <a:r>
              <a:rPr lang="es-ES_tradnl" sz="1600" dirty="0" smtClean="0">
                <a:solidFill>
                  <a:schemeClr val="bg1">
                    <a:lumMod val="50000"/>
                  </a:schemeClr>
                </a:solidFill>
                <a:latin typeface="+mn-lt"/>
                <a:cs typeface="Times New Roman"/>
              </a:rPr>
              <a:t>³)</a:t>
            </a:r>
          </a:p>
          <a:p>
            <a:pPr algn="ctr"/>
            <a:endParaRPr lang="es-ES_tradnl" sz="1600" dirty="0">
              <a:solidFill>
                <a:schemeClr val="bg1">
                  <a:lumMod val="50000"/>
                </a:schemeClr>
              </a:solidFill>
              <a:latin typeface="+mn-lt"/>
            </a:endParaRPr>
          </a:p>
        </p:txBody>
      </p:sp>
      <p:sp>
        <p:nvSpPr>
          <p:cNvPr id="20"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en-US" sz="2800" b="1" dirty="0" smtClean="0">
                <a:solidFill>
                  <a:schemeClr val="bg1"/>
                </a:solidFill>
              </a:rPr>
              <a:t>PORTS INVESTMENTS </a:t>
            </a:r>
            <a:r>
              <a:rPr lang="en-US" sz="2800" b="1" dirty="0">
                <a:solidFill>
                  <a:schemeClr val="bg1"/>
                </a:solidFill>
              </a:rPr>
              <a:t>(ILLUSTRATIVE</a:t>
            </a:r>
            <a:r>
              <a:rPr lang="es-ES_tradnl" sz="2800" b="1" dirty="0">
                <a:solidFill>
                  <a:schemeClr val="bg1"/>
                </a:solidFill>
              </a:rPr>
              <a:t>)</a:t>
            </a:r>
            <a:endParaRPr lang="en-US" sz="2800" b="1" dirty="0">
              <a:solidFill>
                <a:schemeClr val="bg1"/>
              </a:solidFill>
            </a:endParaRPr>
          </a:p>
        </p:txBody>
      </p:sp>
    </p:spTree>
    <p:extLst>
      <p:ext uri="{BB962C8B-B14F-4D97-AF65-F5344CB8AC3E}">
        <p14:creationId xmlns="" xmlns:p14="http://schemas.microsoft.com/office/powerpoint/2010/main" val="1035631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0" y="260648"/>
            <a:ext cx="9144000" cy="108012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BR" sz="2800" b="1" i="0" u="none" strike="noStrike" kern="1200" cap="none" spc="0" normalizeH="0" baseline="0" noProof="0" dirty="0">
              <a:ln>
                <a:noFill/>
              </a:ln>
              <a:solidFill>
                <a:srgbClr val="F58220"/>
              </a:solidFill>
              <a:effectLst/>
              <a:uLnTx/>
              <a:uFillTx/>
              <a:latin typeface="Verdana"/>
              <a:ea typeface="+mj-ea"/>
              <a:cs typeface="Verdana"/>
            </a:endParaRPr>
          </a:p>
        </p:txBody>
      </p:sp>
      <p:graphicFrame>
        <p:nvGraphicFramePr>
          <p:cNvPr id="6" name="Diagrama 5"/>
          <p:cNvGraphicFramePr/>
          <p:nvPr>
            <p:extLst>
              <p:ext uri="{D42A27DB-BD31-4B8C-83A1-F6EECF244321}">
                <p14:modId xmlns="" xmlns:p14="http://schemas.microsoft.com/office/powerpoint/2010/main" val="821201013"/>
              </p:ext>
            </p:extLst>
          </p:nvPr>
        </p:nvGraphicFramePr>
        <p:xfrm>
          <a:off x="620613" y="1709861"/>
          <a:ext cx="8424936" cy="431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m 6"/>
          <p:cNvPicPr/>
          <p:nvPr/>
        </p:nvPicPr>
        <p:blipFill>
          <a:blip r:embed="rId8" cstate="print"/>
          <a:srcRect l="12904" t="32633" r="80063" b="50262"/>
          <a:stretch>
            <a:fillRect/>
          </a:stretch>
        </p:blipFill>
        <p:spPr bwMode="auto">
          <a:xfrm>
            <a:off x="1196677" y="3428179"/>
            <a:ext cx="576064" cy="864096"/>
          </a:xfrm>
          <a:prstGeom prst="rect">
            <a:avLst/>
          </a:prstGeom>
          <a:noFill/>
          <a:ln w="9525">
            <a:noFill/>
            <a:miter lim="800000"/>
            <a:headEnd/>
            <a:tailEnd/>
          </a:ln>
        </p:spPr>
      </p:pic>
      <p:sp>
        <p:nvSpPr>
          <p:cNvPr id="8"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en-US" sz="2800" b="1" dirty="0">
                <a:solidFill>
                  <a:schemeClr val="bg1"/>
                </a:solidFill>
              </a:rPr>
              <a:t>FINAL REMARKS</a:t>
            </a:r>
          </a:p>
        </p:txBody>
      </p:sp>
    </p:spTree>
    <p:extLst>
      <p:ext uri="{BB962C8B-B14F-4D97-AF65-F5344CB8AC3E}">
        <p14:creationId xmlns="" xmlns:p14="http://schemas.microsoft.com/office/powerpoint/2010/main" val="15532993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0" y="1556792"/>
            <a:ext cx="9144000" cy="1512168"/>
          </a:xfrm>
          <a:prstGeom prst="rect">
            <a:avLst/>
          </a:prstGeom>
          <a:gradFill flip="none" rotWithShape="1">
            <a:gsLst>
              <a:gs pos="0">
                <a:srgbClr val="00A828">
                  <a:shade val="30000"/>
                  <a:satMod val="115000"/>
                </a:srgbClr>
              </a:gs>
              <a:gs pos="50000">
                <a:srgbClr val="00A828">
                  <a:shade val="67500"/>
                  <a:satMod val="115000"/>
                </a:srgbClr>
              </a:gs>
              <a:gs pos="100000">
                <a:srgbClr val="00A828">
                  <a:shade val="100000"/>
                  <a:satMod val="115000"/>
                </a:srgbClr>
              </a:gs>
            </a:gsLst>
            <a:lin ang="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dirty="0">
              <a:solidFill>
                <a:schemeClr val="bg1"/>
              </a:solidFill>
            </a:endParaRPr>
          </a:p>
        </p:txBody>
      </p:sp>
      <p:sp>
        <p:nvSpPr>
          <p:cNvPr id="11" name="Text Box 24"/>
          <p:cNvSpPr txBox="1">
            <a:spLocks noChangeArrowheads="1"/>
          </p:cNvSpPr>
          <p:nvPr/>
        </p:nvSpPr>
        <p:spPr bwMode="auto">
          <a:xfrm>
            <a:off x="323528" y="1340768"/>
            <a:ext cx="8424862" cy="5509200"/>
          </a:xfrm>
          <a:prstGeom prst="rect">
            <a:avLst/>
          </a:prstGeom>
          <a:noFill/>
          <a:ln w="9525">
            <a:noFill/>
            <a:miter lim="800000"/>
            <a:headEnd/>
            <a:tailEnd/>
          </a:ln>
        </p:spPr>
        <p:txBody>
          <a:bodyPr wrap="square">
            <a:spAutoFit/>
          </a:bodyPr>
          <a:lstStyle/>
          <a:p>
            <a:pPr algn="ctr"/>
            <a:endParaRPr lang="pt-BR" sz="2000" dirty="0" smtClean="0">
              <a:latin typeface="Tahoma" pitchFamily="34" charset="0"/>
              <a:cs typeface="Tahoma" pitchFamily="34" charset="0"/>
            </a:endParaRPr>
          </a:p>
          <a:p>
            <a:pPr algn="ctr"/>
            <a:endParaRPr lang="pt-BR" sz="2000" dirty="0" smtClean="0">
              <a:latin typeface="Tahoma" pitchFamily="34" charset="0"/>
              <a:cs typeface="Tahoma" pitchFamily="34" charset="0"/>
            </a:endParaRPr>
          </a:p>
          <a:p>
            <a:pPr algn="ctr"/>
            <a:r>
              <a:rPr lang="pt-BR" sz="4400" b="1" dirty="0" smtClean="0">
                <a:solidFill>
                  <a:schemeClr val="bg1"/>
                </a:solidFill>
                <a:cs typeface="Tahoma" pitchFamily="34" charset="0"/>
              </a:rPr>
              <a:t>THANK YOU</a:t>
            </a:r>
          </a:p>
          <a:p>
            <a:pPr algn="ctr"/>
            <a:endParaRPr lang="pt-BR" sz="1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endParaRPr lang="pt-BR" sz="4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pt-BR" sz="2000" b="1" dirty="0" smtClean="0">
                <a:cs typeface="Tahoma" pitchFamily="34" charset="0"/>
              </a:rPr>
              <a:t>AURÉLIO CESAR NOGUEIRA AMARAL</a:t>
            </a:r>
          </a:p>
          <a:p>
            <a:pPr algn="ctr"/>
            <a:r>
              <a:rPr lang="en-US" sz="1600" b="1" dirty="0" smtClean="0">
                <a:solidFill>
                  <a:srgbClr val="545454"/>
                </a:solidFill>
                <a:latin typeface="Arial" pitchFamily="34" charset="0"/>
                <a:cs typeface="Arial" pitchFamily="34" charset="0"/>
              </a:rPr>
              <a:t>National Agency of Petroleum, Natural Gas and Biofuels – </a:t>
            </a:r>
            <a:r>
              <a:rPr lang="pt-BR" sz="1600" b="1" dirty="0" smtClean="0">
                <a:solidFill>
                  <a:srgbClr val="545454"/>
                </a:solidFill>
                <a:latin typeface="Arial" pitchFamily="34" charset="0"/>
                <a:cs typeface="Arial" pitchFamily="34" charset="0"/>
              </a:rPr>
              <a:t>ANP</a:t>
            </a:r>
          </a:p>
          <a:p>
            <a:pPr algn="ctr"/>
            <a:r>
              <a:rPr lang="pt-BR" sz="1600" dirty="0" err="1" smtClean="0">
                <a:solidFill>
                  <a:srgbClr val="545454"/>
                </a:solidFill>
                <a:latin typeface="Arial" pitchFamily="34" charset="0"/>
                <a:cs typeface="Arial" pitchFamily="34" charset="0"/>
              </a:rPr>
              <a:t>Director</a:t>
            </a:r>
            <a:endParaRPr lang="pt-BR" sz="1600" dirty="0" smtClean="0">
              <a:solidFill>
                <a:srgbClr val="545454"/>
              </a:solidFill>
              <a:latin typeface="Arial" pitchFamily="34" charset="0"/>
              <a:cs typeface="Arial" pitchFamily="34" charset="0"/>
            </a:endParaRPr>
          </a:p>
          <a:p>
            <a:pPr algn="ctr"/>
            <a:endParaRPr lang="pt-BR" sz="2000" dirty="0" smtClean="0">
              <a:cs typeface="Tahoma" pitchFamily="34" charset="0"/>
            </a:endParaRPr>
          </a:p>
          <a:p>
            <a:pPr algn="ctr"/>
            <a:r>
              <a:rPr lang="pt-BR" sz="2000" dirty="0" smtClean="0">
                <a:cs typeface="Tahoma" pitchFamily="34" charset="0"/>
              </a:rPr>
              <a:t>www.anp.gov.br</a:t>
            </a:r>
          </a:p>
          <a:p>
            <a:pPr algn="ctr"/>
            <a:r>
              <a:rPr lang="pt-BR" sz="2000" dirty="0" smtClean="0">
                <a:cs typeface="Tahoma" pitchFamily="34" charset="0"/>
              </a:rPr>
              <a:t>aamaral@anp.gov.br</a:t>
            </a:r>
          </a:p>
          <a:p>
            <a:pPr algn="ctr"/>
            <a:endParaRPr lang="pt-BR" sz="2000" dirty="0" smtClean="0">
              <a:solidFill>
                <a:schemeClr val="bg1"/>
              </a:solidFill>
              <a:latin typeface="Tahoma" pitchFamily="34" charset="0"/>
              <a:cs typeface="Tahoma" pitchFamily="34" charset="0"/>
            </a:endParaRPr>
          </a:p>
          <a:p>
            <a:pPr algn="ctr"/>
            <a:endParaRPr lang="pt-BR" sz="2000" dirty="0" smtClean="0">
              <a:latin typeface="Tahoma" pitchFamily="34" charset="0"/>
              <a:cs typeface="Tahoma" pitchFamily="34" charset="0"/>
            </a:endParaRPr>
          </a:p>
          <a:p>
            <a:pPr algn="ctr"/>
            <a:endParaRPr lang="pt-BR" sz="2000" dirty="0" smtClean="0">
              <a:latin typeface="Tahoma" pitchFamily="34" charset="0"/>
              <a:cs typeface="Tahoma" pitchFamily="34" charset="0"/>
            </a:endParaRPr>
          </a:p>
          <a:p>
            <a:endParaRPr lang="pt-BR" sz="2000" dirty="0" smtClean="0">
              <a:latin typeface="Tahoma" pitchFamily="34" charset="0"/>
              <a:cs typeface="Tahoma" pitchFamily="34" charset="0"/>
            </a:endParaRPr>
          </a:p>
          <a:p>
            <a:pPr algn="r"/>
            <a:endParaRPr lang="pt-BR" sz="1800" dirty="0" smtClean="0">
              <a:latin typeface="Tahoma" pitchFamily="34" charset="0"/>
              <a:cs typeface="Tahoma" pitchFamily="34" charset="0"/>
            </a:endParaRPr>
          </a:p>
        </p:txBody>
      </p:sp>
    </p:spTree>
    <p:extLst>
      <p:ext uri="{BB962C8B-B14F-4D97-AF65-F5344CB8AC3E}">
        <p14:creationId xmlns="" xmlns:p14="http://schemas.microsoft.com/office/powerpoint/2010/main" val="28733838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3570" y="2513658"/>
            <a:ext cx="2049487" cy="3256776"/>
          </a:xfrm>
          <a:prstGeom prst="rect">
            <a:avLst/>
          </a:prstGeom>
        </p:spPr>
      </p:pic>
      <p:sp>
        <p:nvSpPr>
          <p:cNvPr id="2" name="Rectangle 2"/>
          <p:cNvSpPr txBox="1">
            <a:spLocks noChangeArrowheads="1"/>
          </p:cNvSpPr>
          <p:nvPr/>
        </p:nvSpPr>
        <p:spPr>
          <a:xfrm>
            <a:off x="2339752" y="188640"/>
            <a:ext cx="6480720" cy="648072"/>
          </a:xfrm>
          <a:prstGeom prst="rect">
            <a:avLst/>
          </a:prstGeom>
        </p:spPr>
        <p:txBody>
          <a:bodyPr/>
          <a:lstStyle/>
          <a:p>
            <a:pPr indent="-342900" algn="r">
              <a:defRPr/>
            </a:pPr>
            <a:r>
              <a:rPr lang="en-US" sz="2800" b="1" dirty="0" smtClean="0">
                <a:solidFill>
                  <a:schemeClr val="bg1"/>
                </a:solidFill>
                <a:cs typeface="Arial" pitchFamily="34" charset="0"/>
              </a:rPr>
              <a:t>ABOUT ANP</a:t>
            </a:r>
            <a:endParaRPr lang="en-US" sz="2800" b="1" dirty="0">
              <a:solidFill>
                <a:schemeClr val="bg1"/>
              </a:solidFill>
              <a:cs typeface="Arial" pitchFamily="34" charset="0"/>
            </a:endParaRPr>
          </a:p>
        </p:txBody>
      </p:sp>
      <p:sp>
        <p:nvSpPr>
          <p:cNvPr id="7" name="Retângulo com Único Canto Aparado 6"/>
          <p:cNvSpPr/>
          <p:nvPr/>
        </p:nvSpPr>
        <p:spPr>
          <a:xfrm>
            <a:off x="2987824" y="2348880"/>
            <a:ext cx="5616624" cy="3876890"/>
          </a:xfrm>
          <a:prstGeom prst="snip1Rect">
            <a:avLst/>
          </a:prstGeom>
          <a:solidFill>
            <a:schemeClr val="accent3">
              <a:lumMod val="20000"/>
              <a:lumOff val="8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Clr>
                <a:srgbClr val="00863D"/>
              </a:buClr>
              <a:buSzPct val="110000"/>
              <a:buFont typeface="Wingdings" panose="05000000000000000000" pitchFamily="2" charset="2"/>
              <a:buChar char="§"/>
            </a:pPr>
            <a:r>
              <a:rPr lang="en-US" sz="1900" dirty="0" smtClean="0">
                <a:solidFill>
                  <a:schemeClr val="tx1"/>
                </a:solidFill>
                <a:cs typeface="Arial"/>
              </a:rPr>
              <a:t> Federal Administration</a:t>
            </a:r>
          </a:p>
          <a:p>
            <a:pPr marL="285750" indent="-285750">
              <a:spcAft>
                <a:spcPts val="1200"/>
              </a:spcAft>
              <a:buClr>
                <a:srgbClr val="00863D"/>
              </a:buClr>
              <a:buSzPct val="110000"/>
              <a:buFont typeface="Wingdings" panose="05000000000000000000" pitchFamily="2" charset="2"/>
              <a:buChar char="§"/>
            </a:pPr>
            <a:r>
              <a:rPr lang="en-US" sz="1900" dirty="0" smtClean="0">
                <a:solidFill>
                  <a:schemeClr val="tx1"/>
                </a:solidFill>
                <a:cs typeface="Arial"/>
              </a:rPr>
              <a:t> Board of Directors (1 General Director and                           4 Directors)</a:t>
            </a:r>
          </a:p>
          <a:p>
            <a:pPr marL="285750" indent="-285750">
              <a:spcAft>
                <a:spcPts val="1200"/>
              </a:spcAft>
              <a:buClr>
                <a:srgbClr val="00863D"/>
              </a:buClr>
              <a:buSzPct val="110000"/>
              <a:buFont typeface="Wingdings" panose="05000000000000000000" pitchFamily="2" charset="2"/>
              <a:buChar char="§"/>
            </a:pPr>
            <a:r>
              <a:rPr lang="en-US" sz="1900" dirty="0" smtClean="0">
                <a:solidFill>
                  <a:schemeClr val="tx1"/>
                </a:solidFill>
                <a:cs typeface="Arial"/>
              </a:rPr>
              <a:t> Autonomous decisions through deliberative sessions of the Board of Directors</a:t>
            </a:r>
          </a:p>
          <a:p>
            <a:pPr marL="285750" indent="-285750">
              <a:spcAft>
                <a:spcPts val="1200"/>
              </a:spcAft>
              <a:buClr>
                <a:srgbClr val="00863D"/>
              </a:buClr>
              <a:buSzPct val="110000"/>
              <a:buFont typeface="Wingdings" panose="05000000000000000000" pitchFamily="2" charset="2"/>
              <a:buChar char="§"/>
            </a:pPr>
            <a:r>
              <a:rPr lang="en-US" sz="1900" dirty="0" smtClean="0">
                <a:solidFill>
                  <a:schemeClr val="tx1"/>
                </a:solidFill>
                <a:cs typeface="Arial"/>
              </a:rPr>
              <a:t> Major decisions are submitted to public hearings </a:t>
            </a:r>
          </a:p>
          <a:p>
            <a:pPr marL="285750" indent="-285750">
              <a:spcAft>
                <a:spcPts val="1200"/>
              </a:spcAft>
              <a:buClr>
                <a:srgbClr val="00863D"/>
              </a:buClr>
              <a:buSzPct val="110000"/>
              <a:buFont typeface="Wingdings" panose="05000000000000000000" pitchFamily="2" charset="2"/>
              <a:buChar char="§"/>
            </a:pPr>
            <a:r>
              <a:rPr lang="en-US" sz="1900" dirty="0" smtClean="0">
                <a:solidFill>
                  <a:schemeClr val="tx1"/>
                </a:solidFill>
                <a:cs typeface="Arial"/>
              </a:rPr>
              <a:t> Main office in Rio de Janeiro.</a:t>
            </a:r>
          </a:p>
          <a:p>
            <a:pPr marL="285750" indent="-285750">
              <a:spcAft>
                <a:spcPts val="1200"/>
              </a:spcAft>
              <a:buClr>
                <a:srgbClr val="00863D"/>
              </a:buClr>
              <a:buSzPct val="110000"/>
              <a:buFont typeface="Wingdings" panose="05000000000000000000" pitchFamily="2" charset="2"/>
              <a:buChar char="§"/>
            </a:pPr>
            <a:r>
              <a:rPr lang="en-US" sz="1900" dirty="0" smtClean="0">
                <a:solidFill>
                  <a:schemeClr val="tx1"/>
                </a:solidFill>
                <a:cs typeface="Arial"/>
              </a:rPr>
              <a:t> Regional Offices in Brasília, Salvador, São Paulo, Manaus, Belo Horizonte and Porto Alegre.</a:t>
            </a:r>
          </a:p>
          <a:p>
            <a:pPr marL="285750" indent="-285750">
              <a:spcAft>
                <a:spcPts val="1200"/>
              </a:spcAft>
              <a:buClr>
                <a:srgbClr val="00863D"/>
              </a:buClr>
              <a:buSzPct val="110000"/>
              <a:buFont typeface="Wingdings" panose="05000000000000000000" pitchFamily="2" charset="2"/>
              <a:buChar char="§"/>
            </a:pPr>
            <a:endParaRPr lang="en-US" sz="1900" dirty="0" smtClean="0">
              <a:solidFill>
                <a:schemeClr val="tx1"/>
              </a:solidFill>
              <a:cs typeface="Arial"/>
            </a:endParaRPr>
          </a:p>
        </p:txBody>
      </p:sp>
      <p:sp>
        <p:nvSpPr>
          <p:cNvPr id="6" name="CaixaDeTexto 5"/>
          <p:cNvSpPr txBox="1"/>
          <p:nvPr/>
        </p:nvSpPr>
        <p:spPr>
          <a:xfrm>
            <a:off x="0" y="1285855"/>
            <a:ext cx="9144000" cy="769441"/>
          </a:xfrm>
          <a:prstGeom prst="rect">
            <a:avLst/>
          </a:prstGeom>
          <a:noFill/>
        </p:spPr>
        <p:txBody>
          <a:bodyPr wrap="square" rtlCol="0">
            <a:spAutoFit/>
          </a:bodyPr>
          <a:lstStyle/>
          <a:p>
            <a:pPr algn="ctr"/>
            <a:r>
              <a:rPr lang="en-US" sz="2200" b="1" dirty="0" smtClean="0">
                <a:latin typeface="+mj-lt"/>
                <a:cs typeface="Arial" pitchFamily="34" charset="0"/>
              </a:rPr>
              <a:t>ANP contracts, supervises and regulates the oil, </a:t>
            </a:r>
          </a:p>
          <a:p>
            <a:pPr algn="ctr"/>
            <a:r>
              <a:rPr lang="en-US" sz="2200" b="1" dirty="0" smtClean="0">
                <a:latin typeface="+mj-lt"/>
                <a:cs typeface="Arial" pitchFamily="34" charset="0"/>
              </a:rPr>
              <a:t>natural gas and biofuels activities</a:t>
            </a:r>
            <a:endParaRPr lang="en-US" sz="2200" b="1" dirty="0">
              <a:latin typeface="+mj-lt"/>
              <a:cs typeface="Arial" pitchFamily="34" charset="0"/>
            </a:endParaRPr>
          </a:p>
        </p:txBody>
      </p:sp>
    </p:spTree>
    <p:extLst>
      <p:ext uri="{BB962C8B-B14F-4D97-AF65-F5344CB8AC3E}">
        <p14:creationId xmlns="" xmlns:p14="http://schemas.microsoft.com/office/powerpoint/2010/main" val="36580137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ângulo 8"/>
          <p:cNvSpPr/>
          <p:nvPr/>
        </p:nvSpPr>
        <p:spPr>
          <a:xfrm>
            <a:off x="755576" y="1868677"/>
            <a:ext cx="3672408" cy="158417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etângulo 9"/>
          <p:cNvSpPr/>
          <p:nvPr/>
        </p:nvSpPr>
        <p:spPr>
          <a:xfrm>
            <a:off x="4644008" y="1868677"/>
            <a:ext cx="3672408" cy="158417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etângulo 13"/>
          <p:cNvSpPr/>
          <p:nvPr/>
        </p:nvSpPr>
        <p:spPr>
          <a:xfrm>
            <a:off x="753710" y="4028917"/>
            <a:ext cx="3672408" cy="1656184"/>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tângulo 14"/>
          <p:cNvSpPr/>
          <p:nvPr/>
        </p:nvSpPr>
        <p:spPr>
          <a:xfrm>
            <a:off x="4642142" y="4028917"/>
            <a:ext cx="3672408" cy="1656184"/>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Retângulo de cantos arredondados 11"/>
          <p:cNvSpPr/>
          <p:nvPr/>
        </p:nvSpPr>
        <p:spPr>
          <a:xfrm>
            <a:off x="4586036" y="1364621"/>
            <a:ext cx="3816424" cy="504056"/>
          </a:xfrm>
          <a:prstGeom prst="roundRect">
            <a:avLst/>
          </a:prstGeom>
          <a:solidFill>
            <a:srgbClr val="009211"/>
          </a:solidFill>
          <a:ln/>
        </p:spPr>
        <p:style>
          <a:lnRef idx="3">
            <a:schemeClr val="lt1"/>
          </a:lnRef>
          <a:fillRef idx="1">
            <a:schemeClr val="accent6"/>
          </a:fillRef>
          <a:effectRef idx="1">
            <a:schemeClr val="accent6"/>
          </a:effectRef>
          <a:fontRef idx="minor">
            <a:schemeClr val="lt1"/>
          </a:fontRef>
        </p:style>
        <p:txBody>
          <a:bodyPr rtlCol="0" anchor="ctr"/>
          <a:lstStyle/>
          <a:p>
            <a:pPr marL="0" indent="0" algn="ctr" eaLnBrk="1" hangingPunct="1">
              <a:lnSpc>
                <a:spcPct val="90000"/>
              </a:lnSpc>
              <a:defRPr/>
            </a:pPr>
            <a:endParaRPr lang="en-US" sz="2000" b="1" smtClean="0">
              <a:solidFill>
                <a:schemeClr val="bg1"/>
              </a:solidFill>
              <a:cs typeface="Times New Roman" pitchFamily="18" charset="0"/>
            </a:endParaRPr>
          </a:p>
        </p:txBody>
      </p:sp>
      <p:sp>
        <p:nvSpPr>
          <p:cNvPr id="55" name="Retângulo de cantos arredondados 12"/>
          <p:cNvSpPr/>
          <p:nvPr/>
        </p:nvSpPr>
        <p:spPr>
          <a:xfrm>
            <a:off x="683568" y="1364621"/>
            <a:ext cx="3816424" cy="504056"/>
          </a:xfrm>
          <a:prstGeom prst="roundRect">
            <a:avLst/>
          </a:prstGeom>
          <a:solidFill>
            <a:srgbClr val="009211"/>
          </a:solidFill>
          <a:ln/>
        </p:spPr>
        <p:style>
          <a:lnRef idx="3">
            <a:schemeClr val="lt1"/>
          </a:lnRef>
          <a:fillRef idx="1">
            <a:schemeClr val="accent6"/>
          </a:fillRef>
          <a:effectRef idx="1">
            <a:schemeClr val="accent6"/>
          </a:effectRef>
          <a:fontRef idx="minor">
            <a:schemeClr val="lt1"/>
          </a:fontRef>
        </p:style>
        <p:txBody>
          <a:bodyPr rtlCol="0" anchor="ctr"/>
          <a:lstStyle/>
          <a:p>
            <a:pPr marL="0" indent="0" algn="ctr" eaLnBrk="1" hangingPunct="1">
              <a:lnSpc>
                <a:spcPct val="90000"/>
              </a:lnSpc>
              <a:defRPr/>
            </a:pPr>
            <a:endParaRPr lang="en-US" sz="2000" b="1" smtClean="0">
              <a:solidFill>
                <a:schemeClr val="bg1"/>
              </a:solidFill>
              <a:cs typeface="Times New Roman" pitchFamily="18" charset="0"/>
            </a:endParaRPr>
          </a:p>
        </p:txBody>
      </p:sp>
      <p:sp>
        <p:nvSpPr>
          <p:cNvPr id="56" name="Retângulo de cantos arredondados 15"/>
          <p:cNvSpPr/>
          <p:nvPr/>
        </p:nvSpPr>
        <p:spPr>
          <a:xfrm>
            <a:off x="4586036" y="3524861"/>
            <a:ext cx="3816424" cy="504056"/>
          </a:xfrm>
          <a:prstGeom prst="roundRect">
            <a:avLst/>
          </a:prstGeom>
          <a:solidFill>
            <a:srgbClr val="009211"/>
          </a:solidFill>
          <a:ln/>
        </p:spPr>
        <p:style>
          <a:lnRef idx="3">
            <a:schemeClr val="lt1"/>
          </a:lnRef>
          <a:fillRef idx="1">
            <a:schemeClr val="accent6"/>
          </a:fillRef>
          <a:effectRef idx="1">
            <a:schemeClr val="accent6"/>
          </a:effectRef>
          <a:fontRef idx="minor">
            <a:schemeClr val="lt1"/>
          </a:fontRef>
        </p:style>
        <p:txBody>
          <a:bodyPr rtlCol="0" anchor="ctr"/>
          <a:lstStyle/>
          <a:p>
            <a:pPr marL="0" indent="0" algn="ctr" eaLnBrk="1" hangingPunct="1">
              <a:lnSpc>
                <a:spcPct val="90000"/>
              </a:lnSpc>
              <a:defRPr/>
            </a:pPr>
            <a:endParaRPr lang="en-US" sz="2000" b="1" smtClean="0">
              <a:solidFill>
                <a:schemeClr val="bg1"/>
              </a:solidFill>
              <a:cs typeface="Times New Roman" pitchFamily="18" charset="0"/>
            </a:endParaRPr>
          </a:p>
        </p:txBody>
      </p:sp>
      <p:sp>
        <p:nvSpPr>
          <p:cNvPr id="57" name="Retângulo de cantos arredondados 16"/>
          <p:cNvSpPr/>
          <p:nvPr/>
        </p:nvSpPr>
        <p:spPr>
          <a:xfrm>
            <a:off x="683568" y="3524861"/>
            <a:ext cx="3816424" cy="504056"/>
          </a:xfrm>
          <a:prstGeom prst="roundRect">
            <a:avLst/>
          </a:prstGeom>
          <a:solidFill>
            <a:srgbClr val="009211"/>
          </a:solidFill>
          <a:ln/>
        </p:spPr>
        <p:style>
          <a:lnRef idx="3">
            <a:schemeClr val="lt1"/>
          </a:lnRef>
          <a:fillRef idx="1">
            <a:schemeClr val="accent6"/>
          </a:fillRef>
          <a:effectRef idx="1">
            <a:schemeClr val="accent6"/>
          </a:effectRef>
          <a:fontRef idx="minor">
            <a:schemeClr val="lt1"/>
          </a:fontRef>
        </p:style>
        <p:txBody>
          <a:bodyPr rtlCol="0" anchor="ctr"/>
          <a:lstStyle/>
          <a:p>
            <a:pPr marL="0" indent="0" algn="ctr" eaLnBrk="1" hangingPunct="1">
              <a:lnSpc>
                <a:spcPct val="90000"/>
              </a:lnSpc>
              <a:defRPr/>
            </a:pPr>
            <a:endParaRPr lang="en-US" sz="2000" b="1" smtClean="0">
              <a:solidFill>
                <a:schemeClr val="bg1"/>
              </a:solidFill>
              <a:cs typeface="Times New Roman" pitchFamily="18" charset="0"/>
            </a:endParaRPr>
          </a:p>
        </p:txBody>
      </p:sp>
      <p:sp>
        <p:nvSpPr>
          <p:cNvPr id="58" name="Retângulo 23"/>
          <p:cNvSpPr/>
          <p:nvPr/>
        </p:nvSpPr>
        <p:spPr>
          <a:xfrm>
            <a:off x="827584" y="1412776"/>
            <a:ext cx="3816424" cy="2062103"/>
          </a:xfrm>
          <a:prstGeom prst="rect">
            <a:avLst/>
          </a:prstGeom>
        </p:spPr>
        <p:txBody>
          <a:bodyPr wrap="square">
            <a:spAutoFit/>
          </a:bodyPr>
          <a:lstStyle/>
          <a:p>
            <a:pPr lvl="0"/>
            <a:r>
              <a:rPr lang="en-US" sz="2000" b="1" dirty="0" smtClean="0">
                <a:solidFill>
                  <a:schemeClr val="bg1"/>
                </a:solidFill>
                <a:latin typeface="Arial" pitchFamily="34" charset="0"/>
                <a:cs typeface="Arial" pitchFamily="34" charset="0"/>
              </a:rPr>
              <a:t>SUPPLIERS</a:t>
            </a:r>
          </a:p>
          <a:p>
            <a:endParaRPr lang="en-US" dirty="0" smtClean="0"/>
          </a:p>
          <a:p>
            <a:r>
              <a:rPr lang="en-US" b="1" dirty="0" smtClean="0"/>
              <a:t>18</a:t>
            </a:r>
            <a:r>
              <a:rPr lang="en-US" dirty="0" smtClean="0"/>
              <a:t>   Refineries</a:t>
            </a:r>
          </a:p>
          <a:p>
            <a:r>
              <a:rPr lang="en-US" b="1" dirty="0" smtClean="0"/>
              <a:t>384</a:t>
            </a:r>
            <a:r>
              <a:rPr lang="en-US" dirty="0" smtClean="0"/>
              <a:t> Ethanol plants</a:t>
            </a:r>
          </a:p>
          <a:p>
            <a:r>
              <a:rPr lang="en-US" b="1" dirty="0" smtClean="0"/>
              <a:t>398</a:t>
            </a:r>
            <a:r>
              <a:rPr lang="en-US" dirty="0" smtClean="0"/>
              <a:t> Importers and Exporters</a:t>
            </a:r>
          </a:p>
          <a:p>
            <a:r>
              <a:rPr lang="en-US" b="1" dirty="0" smtClean="0"/>
              <a:t>50   </a:t>
            </a:r>
            <a:r>
              <a:rPr lang="en-US" dirty="0" smtClean="0"/>
              <a:t>Biodiesel producers</a:t>
            </a:r>
          </a:p>
          <a:p>
            <a:pPr>
              <a:buFontTx/>
              <a:buChar char="-"/>
            </a:pPr>
            <a:endParaRPr lang="en-US" dirty="0" smtClean="0"/>
          </a:p>
        </p:txBody>
      </p:sp>
      <p:sp>
        <p:nvSpPr>
          <p:cNvPr id="59" name="Retângulo 24"/>
          <p:cNvSpPr/>
          <p:nvPr/>
        </p:nvSpPr>
        <p:spPr>
          <a:xfrm>
            <a:off x="4785600" y="1412776"/>
            <a:ext cx="3530815" cy="1785104"/>
          </a:xfrm>
          <a:prstGeom prst="rect">
            <a:avLst/>
          </a:prstGeom>
        </p:spPr>
        <p:txBody>
          <a:bodyPr wrap="square">
            <a:spAutoFit/>
          </a:bodyPr>
          <a:lstStyle/>
          <a:p>
            <a:pPr lvl="0"/>
            <a:r>
              <a:rPr lang="en-US" sz="2000" b="1" dirty="0" smtClean="0">
                <a:solidFill>
                  <a:schemeClr val="bg1"/>
                </a:solidFill>
                <a:latin typeface="Arial" pitchFamily="34" charset="0"/>
                <a:cs typeface="Arial" pitchFamily="34" charset="0"/>
              </a:rPr>
              <a:t>WHOLESALE</a:t>
            </a:r>
          </a:p>
          <a:p>
            <a:endParaRPr lang="en-US" dirty="0" smtClean="0"/>
          </a:p>
          <a:p>
            <a:r>
              <a:rPr lang="en-US" b="1" dirty="0" smtClean="0"/>
              <a:t>154 </a:t>
            </a:r>
            <a:r>
              <a:rPr lang="en-US" dirty="0" smtClean="0"/>
              <a:t>Liquid Fuels</a:t>
            </a:r>
          </a:p>
          <a:p>
            <a:r>
              <a:rPr lang="en-US" b="1" dirty="0" smtClean="0"/>
              <a:t>20   </a:t>
            </a:r>
            <a:r>
              <a:rPr lang="en-US" dirty="0" smtClean="0"/>
              <a:t>LPG</a:t>
            </a:r>
          </a:p>
          <a:p>
            <a:r>
              <a:rPr lang="en-US" b="1" dirty="0" smtClean="0"/>
              <a:t>7     </a:t>
            </a:r>
            <a:r>
              <a:rPr lang="en-US" dirty="0" smtClean="0"/>
              <a:t>Aviation Fuel</a:t>
            </a:r>
          </a:p>
          <a:p>
            <a:pPr>
              <a:buFontTx/>
              <a:buChar char="-"/>
            </a:pPr>
            <a:endParaRPr lang="en-US" dirty="0" smtClean="0"/>
          </a:p>
        </p:txBody>
      </p:sp>
      <p:sp>
        <p:nvSpPr>
          <p:cNvPr id="60" name="Retângulo 25"/>
          <p:cNvSpPr/>
          <p:nvPr/>
        </p:nvSpPr>
        <p:spPr>
          <a:xfrm>
            <a:off x="843974" y="3599145"/>
            <a:ext cx="3582144" cy="1785104"/>
          </a:xfrm>
          <a:prstGeom prst="rect">
            <a:avLst/>
          </a:prstGeom>
        </p:spPr>
        <p:txBody>
          <a:bodyPr wrap="square">
            <a:spAutoFit/>
          </a:bodyPr>
          <a:lstStyle/>
          <a:p>
            <a:pPr lvl="0"/>
            <a:r>
              <a:rPr lang="en-US" sz="2000" b="1" dirty="0" smtClean="0">
                <a:solidFill>
                  <a:schemeClr val="bg1"/>
                </a:solidFill>
                <a:latin typeface="Arial" pitchFamily="34" charset="0"/>
                <a:cs typeface="Arial" pitchFamily="34" charset="0"/>
              </a:rPr>
              <a:t>RETAIL  </a:t>
            </a:r>
          </a:p>
          <a:p>
            <a:endParaRPr lang="en-US" dirty="0" smtClean="0"/>
          </a:p>
          <a:p>
            <a:r>
              <a:rPr lang="en-US" b="1" dirty="0" smtClean="0"/>
              <a:t>41,697 </a:t>
            </a:r>
            <a:r>
              <a:rPr lang="en-US" dirty="0" smtClean="0"/>
              <a:t>Liquid Fuels</a:t>
            </a:r>
          </a:p>
          <a:p>
            <a:r>
              <a:rPr lang="en-US" b="1" dirty="0" smtClean="0"/>
              <a:t>67,377</a:t>
            </a:r>
            <a:r>
              <a:rPr lang="en-US" dirty="0" smtClean="0"/>
              <a:t> LPG</a:t>
            </a:r>
          </a:p>
          <a:p>
            <a:r>
              <a:rPr lang="en-US" b="1" dirty="0" smtClean="0"/>
              <a:t>375</a:t>
            </a:r>
            <a:r>
              <a:rPr lang="en-US" dirty="0" smtClean="0"/>
              <a:t>      TRR – small diesel dealer</a:t>
            </a:r>
          </a:p>
          <a:p>
            <a:r>
              <a:rPr lang="en-US" b="1" dirty="0" smtClean="0"/>
              <a:t>249      </a:t>
            </a:r>
            <a:r>
              <a:rPr lang="en-US" dirty="0" smtClean="0"/>
              <a:t>Aviation Fuel</a:t>
            </a:r>
          </a:p>
        </p:txBody>
      </p:sp>
      <p:sp>
        <p:nvSpPr>
          <p:cNvPr id="61" name="Retângulo 26"/>
          <p:cNvSpPr/>
          <p:nvPr/>
        </p:nvSpPr>
        <p:spPr>
          <a:xfrm>
            <a:off x="4783735" y="3592175"/>
            <a:ext cx="3456384" cy="954107"/>
          </a:xfrm>
          <a:prstGeom prst="rect">
            <a:avLst/>
          </a:prstGeom>
        </p:spPr>
        <p:txBody>
          <a:bodyPr wrap="square">
            <a:spAutoFit/>
          </a:bodyPr>
          <a:lstStyle/>
          <a:p>
            <a:r>
              <a:rPr lang="en-US" sz="2000" b="1" dirty="0" smtClean="0">
                <a:solidFill>
                  <a:schemeClr val="bg1"/>
                </a:solidFill>
                <a:latin typeface="Arial" pitchFamily="34" charset="0"/>
                <a:cs typeface="Arial" pitchFamily="34" charset="0"/>
              </a:rPr>
              <a:t>CUSTOMERS</a:t>
            </a:r>
          </a:p>
          <a:p>
            <a:endParaRPr lang="en-US" dirty="0" smtClean="0">
              <a:latin typeface="Calibri" pitchFamily="34" charset="0"/>
            </a:endParaRPr>
          </a:p>
          <a:p>
            <a:r>
              <a:rPr lang="en-US" b="1" dirty="0" smtClean="0">
                <a:latin typeface="Calibri" pitchFamily="34" charset="0"/>
              </a:rPr>
              <a:t>16,810</a:t>
            </a:r>
            <a:r>
              <a:rPr lang="en-US" dirty="0" smtClean="0">
                <a:latin typeface="Calibri" pitchFamily="34" charset="0"/>
              </a:rPr>
              <a:t> Supply facilities</a:t>
            </a:r>
            <a:endParaRPr lang="en-US" i="1" dirty="0" smtClean="0"/>
          </a:p>
        </p:txBody>
      </p:sp>
      <p:sp>
        <p:nvSpPr>
          <p:cNvPr id="16" name="Retângulo de cantos arredondados 11"/>
          <p:cNvSpPr/>
          <p:nvPr/>
        </p:nvSpPr>
        <p:spPr>
          <a:xfrm>
            <a:off x="2483768" y="5805264"/>
            <a:ext cx="4608512" cy="504056"/>
          </a:xfrm>
          <a:prstGeom prst="roundRect">
            <a:avLst/>
          </a:prstGeom>
          <a:solidFill>
            <a:srgbClr val="00921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More than 120,000 players</a:t>
            </a:r>
          </a:p>
        </p:txBody>
      </p:sp>
      <p:sp>
        <p:nvSpPr>
          <p:cNvPr id="18" name="CaixaDeTexto 17"/>
          <p:cNvSpPr txBox="1"/>
          <p:nvPr/>
        </p:nvSpPr>
        <p:spPr>
          <a:xfrm>
            <a:off x="35496" y="6611803"/>
            <a:ext cx="9108504" cy="246221"/>
          </a:xfrm>
          <a:prstGeom prst="rect">
            <a:avLst/>
          </a:prstGeom>
          <a:noFill/>
        </p:spPr>
        <p:txBody>
          <a:bodyPr wrap="square" rtlCol="0">
            <a:spAutoFit/>
          </a:bodyPr>
          <a:lstStyle/>
          <a:p>
            <a:r>
              <a:rPr lang="pt-BR" sz="1000" dirty="0" smtClean="0"/>
              <a:t>*  Source: ANP. August 4, 2017.  </a:t>
            </a:r>
            <a:endParaRPr lang="pt-BR" sz="1000" dirty="0"/>
          </a:p>
        </p:txBody>
      </p:sp>
      <p:sp>
        <p:nvSpPr>
          <p:cNvPr id="19" name="Rectangle 2"/>
          <p:cNvSpPr txBox="1">
            <a:spLocks noChangeArrowheads="1"/>
          </p:cNvSpPr>
          <p:nvPr/>
        </p:nvSpPr>
        <p:spPr>
          <a:xfrm>
            <a:off x="2339752" y="188640"/>
            <a:ext cx="6480720" cy="648072"/>
          </a:xfrm>
          <a:prstGeom prst="rect">
            <a:avLst/>
          </a:prstGeom>
        </p:spPr>
        <p:txBody>
          <a:bodyPr/>
          <a:lstStyle/>
          <a:p>
            <a:pPr indent="-342900" algn="r">
              <a:defRPr/>
            </a:pPr>
            <a:r>
              <a:rPr lang="en-US" sz="2800" b="1" dirty="0" smtClean="0">
                <a:solidFill>
                  <a:schemeClr val="bg1"/>
                </a:solidFill>
                <a:cs typeface="Arial" pitchFamily="34" charset="0"/>
              </a:rPr>
              <a:t>PLAYERS</a:t>
            </a:r>
            <a:endParaRPr lang="en-US" sz="2800" b="1" dirty="0">
              <a:solidFill>
                <a:schemeClr val="bg1"/>
              </a:solidFill>
              <a:cs typeface="Arial" pitchFamily="34" charset="0"/>
            </a:endParaRPr>
          </a:p>
        </p:txBody>
      </p:sp>
    </p:spTree>
    <p:extLst>
      <p:ext uri="{BB962C8B-B14F-4D97-AF65-F5344CB8AC3E}">
        <p14:creationId xmlns="" xmlns:p14="http://schemas.microsoft.com/office/powerpoint/2010/main" val="5727320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251522" y="980728"/>
          <a:ext cx="8640959" cy="5756855"/>
        </p:xfrm>
        <a:graphic>
          <a:graphicData uri="http://schemas.openxmlformats.org/drawingml/2006/table">
            <a:tbl>
              <a:tblPr/>
              <a:tblGrid>
                <a:gridCol w="1088759"/>
                <a:gridCol w="561663"/>
                <a:gridCol w="561663"/>
                <a:gridCol w="561663"/>
                <a:gridCol w="561663"/>
                <a:gridCol w="985069"/>
                <a:gridCol w="985069"/>
                <a:gridCol w="682636"/>
                <a:gridCol w="682636"/>
                <a:gridCol w="985069"/>
                <a:gridCol w="985069"/>
              </a:tblGrid>
              <a:tr h="163819">
                <a:tc rowSpan="3">
                  <a:txBody>
                    <a:bodyPr/>
                    <a:lstStyle/>
                    <a:p>
                      <a:pPr algn="ctr" fontAlgn="ctr"/>
                      <a:r>
                        <a:rPr lang="pt-BR" sz="1200" b="1" i="0" u="none" strike="noStrike" dirty="0" err="1">
                          <a:solidFill>
                            <a:srgbClr val="376091"/>
                          </a:solidFill>
                          <a:latin typeface="Calibri"/>
                        </a:rPr>
                        <a:t>Fuel</a:t>
                      </a:r>
                      <a:endParaRPr lang="pt-BR" sz="1200" b="1" i="0" u="none" strike="noStrike" dirty="0">
                        <a:solidFill>
                          <a:srgbClr val="376091"/>
                        </a:solidFill>
                        <a:latin typeface="Calibri"/>
                      </a:endParaRPr>
                    </a:p>
                  </a:txBody>
                  <a:tcPr marL="0" marR="0" marT="0" marB="0" anchor="ctr">
                    <a:lnL>
                      <a:noFill/>
                    </a:lnL>
                    <a:lnR>
                      <a:noFill/>
                    </a:lnR>
                    <a:lnT>
                      <a:noFill/>
                    </a:lnT>
                    <a:lnB w="12700" cap="flat" cmpd="sng" algn="ctr">
                      <a:solidFill>
                        <a:srgbClr val="E46D0A"/>
                      </a:solidFill>
                      <a:prstDash val="solid"/>
                      <a:round/>
                      <a:headEnd type="none" w="med" len="med"/>
                      <a:tailEnd type="none" w="med" len="med"/>
                    </a:lnB>
                    <a:solidFill>
                      <a:srgbClr val="FFFFFF"/>
                    </a:solidFill>
                  </a:tcPr>
                </a:tc>
                <a:tc rowSpan="2" gridSpan="4">
                  <a:txBody>
                    <a:bodyPr/>
                    <a:lstStyle/>
                    <a:p>
                      <a:pPr algn="ctr" fontAlgn="ctr"/>
                      <a:r>
                        <a:rPr lang="pt-BR" sz="1200" b="1" i="0" u="none" strike="noStrike" dirty="0" err="1" smtClean="0">
                          <a:solidFill>
                            <a:srgbClr val="376091"/>
                          </a:solidFill>
                          <a:latin typeface="Calibri"/>
                        </a:rPr>
                        <a:t>Thousand</a:t>
                      </a:r>
                      <a:r>
                        <a:rPr lang="pt-BR" sz="1200" b="1" i="0" u="none" strike="noStrike" dirty="0" smtClean="0">
                          <a:solidFill>
                            <a:srgbClr val="376091"/>
                          </a:solidFill>
                          <a:latin typeface="Calibri"/>
                        </a:rPr>
                        <a:t> </a:t>
                      </a:r>
                      <a:r>
                        <a:rPr lang="pt-BR" sz="1200" b="1" i="0" u="none" strike="noStrike" dirty="0">
                          <a:solidFill>
                            <a:srgbClr val="376091"/>
                          </a:solidFill>
                          <a:latin typeface="Calibri"/>
                        </a:rPr>
                        <a:t>m</a:t>
                      </a:r>
                      <a:r>
                        <a:rPr lang="pt-BR" sz="1200" b="1" i="0" u="none" strike="noStrike" baseline="30000" dirty="0">
                          <a:solidFill>
                            <a:srgbClr val="376091"/>
                          </a:solidFill>
                          <a:latin typeface="Calibri"/>
                        </a:rPr>
                        <a:t>3</a:t>
                      </a:r>
                      <a:endParaRPr lang="pt-BR" sz="1200" b="1" i="0" u="none" strike="noStrike" dirty="0">
                        <a:solidFill>
                          <a:srgbClr val="376091"/>
                        </a:solidFill>
                        <a:latin typeface="Calibri"/>
                      </a:endParaRPr>
                    </a:p>
                  </a:txBody>
                  <a:tcPr marL="0" marR="0" marT="0" marB="0" anchor="ctr">
                    <a:lnL>
                      <a:noFill/>
                    </a:lnL>
                    <a:lnR>
                      <a:noFill/>
                    </a:lnR>
                    <a:lnT>
                      <a:noFill/>
                    </a:lnT>
                    <a:lnB w="12700" cap="flat" cmpd="sng" algn="ctr">
                      <a:solidFill>
                        <a:srgbClr val="E46D0A"/>
                      </a:solidFill>
                      <a:prstDash val="solid"/>
                      <a:round/>
                      <a:headEnd type="none" w="med" len="med"/>
                      <a:tailEnd type="none" w="med" len="med"/>
                    </a:lnB>
                    <a:solidFill>
                      <a:srgbClr val="FFFFFF"/>
                    </a:solidFill>
                  </a:tcPr>
                </a:tc>
                <a:tc rowSpan="2" hMerge="1">
                  <a:txBody>
                    <a:bodyPr/>
                    <a:lstStyle/>
                    <a:p>
                      <a:endParaRPr lang="pt-BR"/>
                    </a:p>
                  </a:txBody>
                  <a:tcPr/>
                </a:tc>
                <a:tc rowSpan="2" hMerge="1">
                  <a:txBody>
                    <a:bodyPr/>
                    <a:lstStyle/>
                    <a:p>
                      <a:endParaRPr lang="pt-BR"/>
                    </a:p>
                  </a:txBody>
                  <a:tcPr/>
                </a:tc>
                <a:tc rowSpan="2" hMerge="1">
                  <a:txBody>
                    <a:bodyPr/>
                    <a:lstStyle/>
                    <a:p>
                      <a:endParaRPr lang="pt-BR"/>
                    </a:p>
                  </a:txBody>
                  <a:tcPr/>
                </a:tc>
                <a:tc>
                  <a:txBody>
                    <a:bodyPr/>
                    <a:lstStyle/>
                    <a:p>
                      <a:pPr algn="ctr" fontAlgn="ctr"/>
                      <a:r>
                        <a:rPr lang="pt-BR" sz="1200" b="1" i="0" u="none" strike="noStrike">
                          <a:solidFill>
                            <a:srgbClr val="376091"/>
                          </a:solidFill>
                          <a:latin typeface="Calibri"/>
                        </a:rPr>
                        <a:t> </a:t>
                      </a:r>
                    </a:p>
                  </a:txBody>
                  <a:tcPr marL="0" marR="0" marT="0" marB="0" anchor="ctr">
                    <a:lnL>
                      <a:noFill/>
                    </a:lnL>
                    <a:lnR>
                      <a:noFill/>
                    </a:lnR>
                    <a:lnT>
                      <a:noFill/>
                    </a:lnT>
                    <a:lnB>
                      <a:noFill/>
                    </a:lnB>
                    <a:solidFill>
                      <a:srgbClr val="FFFFFF"/>
                    </a:solidFill>
                  </a:tcPr>
                </a:tc>
                <a:tc rowSpan="2">
                  <a:txBody>
                    <a:bodyPr/>
                    <a:lstStyle/>
                    <a:p>
                      <a:pPr algn="ctr" fontAlgn="ctr"/>
                      <a:r>
                        <a:rPr lang="pt-BR" sz="1200" b="1" i="0" u="none" strike="noStrike" dirty="0" smtClean="0">
                          <a:solidFill>
                            <a:srgbClr val="376091"/>
                          </a:solidFill>
                          <a:latin typeface="Calibri"/>
                        </a:rPr>
                        <a:t>Volume </a:t>
                      </a:r>
                    </a:p>
                    <a:p>
                      <a:pPr algn="ctr" fontAlgn="ctr"/>
                      <a:r>
                        <a:rPr lang="pt-BR" sz="1200" b="1" i="0" u="none" strike="noStrike" dirty="0" err="1" smtClean="0">
                          <a:solidFill>
                            <a:srgbClr val="376091"/>
                          </a:solidFill>
                          <a:latin typeface="Calibri"/>
                        </a:rPr>
                        <a:t>change</a:t>
                      </a:r>
                      <a:endParaRPr lang="pt-BR" sz="1200" b="1" i="0" u="none" strike="noStrike" dirty="0">
                        <a:solidFill>
                          <a:srgbClr val="376091"/>
                        </a:solidFill>
                        <a:latin typeface="Calibri"/>
                      </a:endParaRPr>
                    </a:p>
                  </a:txBody>
                  <a:tcPr marL="0" marR="0" marT="0" marB="0" anchor="ctr">
                    <a:lnL>
                      <a:noFill/>
                    </a:lnL>
                    <a:lnR>
                      <a:noFill/>
                    </a:lnR>
                    <a:lnT>
                      <a:noFill/>
                    </a:lnT>
                    <a:lnB w="12700" cap="flat" cmpd="sng" algn="ctr">
                      <a:solidFill>
                        <a:srgbClr val="E46D0A"/>
                      </a:solidFill>
                      <a:prstDash val="solid"/>
                      <a:round/>
                      <a:headEnd type="none" w="med" len="med"/>
                      <a:tailEnd type="none" w="med" len="med"/>
                    </a:lnB>
                    <a:solidFill>
                      <a:srgbClr val="FFFFFF"/>
                    </a:solidFill>
                  </a:tcPr>
                </a:tc>
                <a:tc>
                  <a:txBody>
                    <a:bodyPr/>
                    <a:lstStyle/>
                    <a:p>
                      <a:pPr algn="l" fontAlgn="b"/>
                      <a:r>
                        <a:rPr lang="pt-BR" sz="1200" b="1" i="0" u="none" strike="noStrike">
                          <a:solidFill>
                            <a:srgbClr val="000000"/>
                          </a:solidFill>
                          <a:latin typeface="Calibri"/>
                        </a:rPr>
                        <a:t> </a:t>
                      </a:r>
                    </a:p>
                  </a:txBody>
                  <a:tcPr marL="0" marR="0" marT="0" marB="0" anchor="b">
                    <a:lnL>
                      <a:noFill/>
                    </a:lnL>
                    <a:lnR>
                      <a:noFill/>
                    </a:lnR>
                    <a:lnT>
                      <a:noFill/>
                    </a:lnT>
                    <a:lnB>
                      <a:noFill/>
                    </a:lnB>
                    <a:solidFill>
                      <a:srgbClr val="FFFFFF"/>
                    </a:solidFill>
                  </a:tcPr>
                </a:tc>
                <a:tc rowSpan="2" gridSpan="2">
                  <a:txBody>
                    <a:bodyPr/>
                    <a:lstStyle/>
                    <a:p>
                      <a:pPr algn="ctr" fontAlgn="ctr"/>
                      <a:r>
                        <a:rPr lang="pt-BR" sz="1200" b="1" i="0" u="none" strike="noStrike" dirty="0" err="1" smtClean="0">
                          <a:solidFill>
                            <a:srgbClr val="376091"/>
                          </a:solidFill>
                          <a:latin typeface="Calibri"/>
                        </a:rPr>
                        <a:t>Thousand</a:t>
                      </a:r>
                      <a:r>
                        <a:rPr lang="pt-BR" sz="1200" b="1" i="0" u="none" strike="noStrike" dirty="0" smtClean="0">
                          <a:solidFill>
                            <a:srgbClr val="376091"/>
                          </a:solidFill>
                          <a:latin typeface="Calibri"/>
                        </a:rPr>
                        <a:t> </a:t>
                      </a:r>
                      <a:r>
                        <a:rPr lang="pt-BR" sz="1200" b="1" i="0" u="none" strike="noStrike" dirty="0">
                          <a:solidFill>
                            <a:srgbClr val="376091"/>
                          </a:solidFill>
                          <a:latin typeface="Calibri"/>
                        </a:rPr>
                        <a:t>m³</a:t>
                      </a:r>
                    </a:p>
                  </a:txBody>
                  <a:tcPr marL="0" marR="0" marT="0" marB="0" anchor="ctr">
                    <a:lnL>
                      <a:noFill/>
                    </a:lnL>
                    <a:lnR>
                      <a:noFill/>
                    </a:lnR>
                    <a:lnT>
                      <a:noFill/>
                    </a:lnT>
                    <a:lnB w="12700" cap="flat" cmpd="sng" algn="ctr">
                      <a:solidFill>
                        <a:srgbClr val="E46D0A"/>
                      </a:solidFill>
                      <a:prstDash val="solid"/>
                      <a:round/>
                      <a:headEnd type="none" w="med" len="med"/>
                      <a:tailEnd type="none" w="med" len="med"/>
                    </a:lnB>
                    <a:solidFill>
                      <a:srgbClr val="FFFFFF"/>
                    </a:solidFill>
                  </a:tcPr>
                </a:tc>
                <a:tc rowSpan="2" hMerge="1">
                  <a:txBody>
                    <a:bodyPr/>
                    <a:lstStyle/>
                    <a:p>
                      <a:endParaRPr lang="pt-BR"/>
                    </a:p>
                  </a:txBody>
                  <a:tcPr/>
                </a:tc>
                <a:tc rowSpan="2">
                  <a:txBody>
                    <a:bodyPr/>
                    <a:lstStyle/>
                    <a:p>
                      <a:pPr algn="ctr" fontAlgn="b"/>
                      <a:r>
                        <a:rPr lang="pt-BR" sz="1200" b="1" i="0" u="none" strike="noStrike" dirty="0">
                          <a:solidFill>
                            <a:srgbClr val="376091"/>
                          </a:solidFill>
                          <a:latin typeface="Calibri"/>
                        </a:rPr>
                        <a:t>Volume </a:t>
                      </a:r>
                      <a:endParaRPr lang="pt-BR" sz="1200" b="1" i="0" u="none" strike="noStrike" dirty="0" smtClean="0">
                        <a:solidFill>
                          <a:srgbClr val="376091"/>
                        </a:solidFill>
                        <a:latin typeface="Calibri"/>
                      </a:endParaRPr>
                    </a:p>
                    <a:p>
                      <a:pPr algn="ctr" fontAlgn="b"/>
                      <a:r>
                        <a:rPr lang="pt-BR" sz="1200" b="1" i="0" u="none" strike="noStrike" dirty="0" err="1" smtClean="0">
                          <a:solidFill>
                            <a:srgbClr val="376091"/>
                          </a:solidFill>
                          <a:latin typeface="Calibri"/>
                        </a:rPr>
                        <a:t>change</a:t>
                      </a:r>
                      <a:endParaRPr lang="pt-BR" sz="1200" b="1" i="0" u="none" strike="noStrike" dirty="0">
                        <a:solidFill>
                          <a:srgbClr val="376091"/>
                        </a:solidFill>
                        <a:latin typeface="Calibri"/>
                      </a:endParaRPr>
                    </a:p>
                  </a:txBody>
                  <a:tcPr marL="0" marR="0" marT="0" marB="0" anchor="b">
                    <a:lnL>
                      <a:noFill/>
                    </a:lnL>
                    <a:lnR>
                      <a:noFill/>
                    </a:lnR>
                    <a:lnT>
                      <a:noFill/>
                    </a:lnT>
                    <a:lnB w="12700" cap="flat" cmpd="sng" algn="ctr">
                      <a:solidFill>
                        <a:srgbClr val="E46D0A"/>
                      </a:solidFill>
                      <a:prstDash val="solid"/>
                      <a:round/>
                      <a:headEnd type="none" w="med" len="med"/>
                      <a:tailEnd type="none" w="med" len="med"/>
                    </a:lnB>
                    <a:solidFill>
                      <a:srgbClr val="FFFFFF"/>
                    </a:solidFill>
                  </a:tcPr>
                </a:tc>
              </a:tr>
              <a:tr h="327638">
                <a:tc vMerge="1">
                  <a:txBody>
                    <a:bodyPr/>
                    <a:lstStyle/>
                    <a:p>
                      <a:endParaRPr lang="pt-BR"/>
                    </a:p>
                  </a:txBody>
                  <a:tcPr/>
                </a:tc>
                <a:tc gridSpan="4" vMerge="1">
                  <a:txBody>
                    <a:bodyPr/>
                    <a:lstStyle/>
                    <a:p>
                      <a:endParaRPr lang="pt-BR"/>
                    </a:p>
                  </a:txBody>
                  <a:tcPr/>
                </a:tc>
                <a:tc hMerge="1" vMerge="1">
                  <a:txBody>
                    <a:bodyPr/>
                    <a:lstStyle/>
                    <a:p>
                      <a:endParaRPr lang="pt-BR"/>
                    </a:p>
                  </a:txBody>
                  <a:tcPr/>
                </a:tc>
                <a:tc hMerge="1" vMerge="1">
                  <a:txBody>
                    <a:bodyPr/>
                    <a:lstStyle/>
                    <a:p>
                      <a:endParaRPr lang="pt-BR"/>
                    </a:p>
                  </a:txBody>
                  <a:tcPr/>
                </a:tc>
                <a:tc hMerge="1" vMerge="1">
                  <a:txBody>
                    <a:bodyPr/>
                    <a:lstStyle/>
                    <a:p>
                      <a:endParaRPr lang="pt-BR"/>
                    </a:p>
                  </a:txBody>
                  <a:tcPr/>
                </a:tc>
                <a:tc>
                  <a:txBody>
                    <a:bodyPr/>
                    <a:lstStyle/>
                    <a:p>
                      <a:pPr algn="ctr" fontAlgn="ctr"/>
                      <a:r>
                        <a:rPr lang="pt-BR" sz="1200" b="1" i="0" u="none" strike="noStrike">
                          <a:solidFill>
                            <a:srgbClr val="376091"/>
                          </a:solidFill>
                          <a:latin typeface="Calibri"/>
                        </a:rPr>
                        <a:t> </a:t>
                      </a:r>
                    </a:p>
                  </a:txBody>
                  <a:tcPr marL="0" marR="0" marT="0" marB="0" anchor="ctr">
                    <a:lnL>
                      <a:noFill/>
                    </a:lnL>
                    <a:lnR>
                      <a:noFill/>
                    </a:lnR>
                    <a:lnT>
                      <a:noFill/>
                    </a:lnT>
                    <a:lnB w="12700" cap="flat" cmpd="sng" algn="ctr">
                      <a:solidFill>
                        <a:srgbClr val="E46D0A"/>
                      </a:solidFill>
                      <a:prstDash val="solid"/>
                      <a:round/>
                      <a:headEnd type="none" w="med" len="med"/>
                      <a:tailEnd type="none" w="med" len="med"/>
                    </a:lnB>
                    <a:solidFill>
                      <a:srgbClr val="FFFFFF"/>
                    </a:solidFill>
                  </a:tcPr>
                </a:tc>
                <a:tc vMerge="1">
                  <a:txBody>
                    <a:bodyPr/>
                    <a:lstStyle/>
                    <a:p>
                      <a:endParaRPr lang="pt-BR"/>
                    </a:p>
                  </a:txBody>
                  <a:tcPr/>
                </a:tc>
                <a:tc>
                  <a:txBody>
                    <a:bodyPr/>
                    <a:lstStyle/>
                    <a:p>
                      <a:pPr algn="ctr" fontAlgn="b"/>
                      <a:r>
                        <a:rPr lang="pt-BR" sz="1200" b="1" i="0" u="none" strike="noStrike">
                          <a:solidFill>
                            <a:srgbClr val="376091"/>
                          </a:solidFill>
                          <a:latin typeface="Calibri"/>
                        </a:rPr>
                        <a:t> </a:t>
                      </a:r>
                    </a:p>
                  </a:txBody>
                  <a:tcPr marL="0" marR="0" marT="0" marB="0" anchor="b">
                    <a:lnL>
                      <a:noFill/>
                    </a:lnL>
                    <a:lnR>
                      <a:noFill/>
                    </a:lnR>
                    <a:lnT>
                      <a:noFill/>
                    </a:lnT>
                    <a:lnB>
                      <a:noFill/>
                    </a:lnB>
                    <a:solidFill>
                      <a:srgbClr val="FFFFFF"/>
                    </a:solidFill>
                  </a:tcPr>
                </a:tc>
                <a:tc gridSpan="2" vMerge="1">
                  <a:txBody>
                    <a:bodyPr/>
                    <a:lstStyle/>
                    <a:p>
                      <a:endParaRPr lang="pt-BR"/>
                    </a:p>
                  </a:txBody>
                  <a:tcPr/>
                </a:tc>
                <a:tc hMerge="1" vMerge="1">
                  <a:txBody>
                    <a:bodyPr/>
                    <a:lstStyle/>
                    <a:p>
                      <a:endParaRPr lang="pt-BR"/>
                    </a:p>
                  </a:txBody>
                  <a:tcPr/>
                </a:tc>
                <a:tc vMerge="1">
                  <a:txBody>
                    <a:bodyPr/>
                    <a:lstStyle/>
                    <a:p>
                      <a:endParaRPr lang="pt-BR"/>
                    </a:p>
                  </a:txBody>
                  <a:tcPr/>
                </a:tc>
              </a:tr>
              <a:tr h="327638">
                <a:tc vMerge="1">
                  <a:txBody>
                    <a:bodyPr/>
                    <a:lstStyle/>
                    <a:p>
                      <a:endParaRPr lang="pt-BR"/>
                    </a:p>
                  </a:txBody>
                  <a:tcPr/>
                </a:tc>
                <a:tc>
                  <a:txBody>
                    <a:bodyPr/>
                    <a:lstStyle/>
                    <a:p>
                      <a:pPr algn="ctr" fontAlgn="ctr"/>
                      <a:r>
                        <a:rPr lang="pt-BR" sz="1200" b="0" i="0" u="none" strike="noStrike" dirty="0">
                          <a:solidFill>
                            <a:srgbClr val="376091"/>
                          </a:solidFill>
                          <a:latin typeface="Calibri"/>
                        </a:rPr>
                        <a:t>2012</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376091"/>
                          </a:solidFill>
                          <a:latin typeface="Calibri"/>
                        </a:rPr>
                        <a:t>2013</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376091"/>
                          </a:solidFill>
                          <a:latin typeface="Calibri"/>
                        </a:rPr>
                        <a:t>2014</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376091"/>
                          </a:solidFill>
                          <a:latin typeface="Calibri"/>
                        </a:rPr>
                        <a:t>2015</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376091"/>
                          </a:solidFill>
                          <a:latin typeface="Calibri"/>
                        </a:rPr>
                        <a:t>2016</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376091"/>
                          </a:solidFill>
                          <a:latin typeface="Calibri"/>
                        </a:rPr>
                        <a:t>16/15 (%)</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376091"/>
                          </a:solidFill>
                          <a:latin typeface="Calibri"/>
                        </a:rPr>
                        <a:t>2016</a:t>
                      </a:r>
                      <a:br>
                        <a:rPr lang="pt-BR" sz="1200" b="0" i="0" u="none" strike="noStrike">
                          <a:solidFill>
                            <a:srgbClr val="376091"/>
                          </a:solidFill>
                          <a:latin typeface="Calibri"/>
                        </a:rPr>
                      </a:br>
                      <a:r>
                        <a:rPr lang="pt-BR" sz="1200" b="0" i="0" u="none" strike="noStrike">
                          <a:solidFill>
                            <a:srgbClr val="376091"/>
                          </a:solidFill>
                          <a:latin typeface="Calibri"/>
                        </a:rPr>
                        <a:t>(Jan-Aug)</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376091"/>
                          </a:solidFill>
                          <a:latin typeface="Calibri"/>
                        </a:rPr>
                        <a:t>2017</a:t>
                      </a:r>
                      <a:br>
                        <a:rPr lang="pt-BR" sz="1200" b="0" i="0" u="none" strike="noStrike">
                          <a:solidFill>
                            <a:srgbClr val="376091"/>
                          </a:solidFill>
                          <a:latin typeface="Calibri"/>
                        </a:rPr>
                      </a:br>
                      <a:r>
                        <a:rPr lang="pt-BR" sz="1200" b="0" i="0" u="none" strike="noStrike">
                          <a:solidFill>
                            <a:srgbClr val="376091"/>
                          </a:solidFill>
                          <a:latin typeface="Calibri"/>
                        </a:rPr>
                        <a:t>(Jan-Aug)</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376091"/>
                          </a:solidFill>
                          <a:latin typeface="Calibri"/>
                        </a:rPr>
                        <a:t>17/16 (%)</a:t>
                      </a:r>
                      <a:br>
                        <a:rPr lang="pt-BR" sz="1200" b="0" i="0" u="none" strike="noStrike">
                          <a:solidFill>
                            <a:srgbClr val="376091"/>
                          </a:solidFill>
                          <a:latin typeface="Calibri"/>
                        </a:rPr>
                      </a:br>
                      <a:r>
                        <a:rPr lang="pt-BR" sz="1200" b="0" i="0" u="none" strike="noStrike">
                          <a:solidFill>
                            <a:srgbClr val="376091"/>
                          </a:solidFill>
                          <a:latin typeface="Calibri"/>
                        </a:rPr>
                        <a:t>(Jan-Aug)</a:t>
                      </a:r>
                    </a:p>
                  </a:txBody>
                  <a:tcPr marL="0" marR="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FFFF"/>
                    </a:solidFill>
                  </a:tcPr>
                </a:tc>
              </a:tr>
              <a:tr h="327638">
                <a:tc>
                  <a:txBody>
                    <a:bodyPr/>
                    <a:lstStyle/>
                    <a:p>
                      <a:pPr algn="l" fontAlgn="b"/>
                      <a:r>
                        <a:rPr lang="pt-BR" sz="1200" b="0" i="0" u="none" strike="noStrike">
                          <a:solidFill>
                            <a:srgbClr val="000000"/>
                          </a:solidFill>
                          <a:latin typeface="Calibri"/>
                        </a:rPr>
                        <a:t>Diesel B</a:t>
                      </a:r>
                    </a:p>
                  </a:txBody>
                  <a:tcPr marL="0" marR="0" marT="0" marB="0" anchor="b">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ctr" fontAlgn="ctr"/>
                      <a:r>
                        <a:rPr lang="pt-BR" sz="1200" b="0" i="0" u="none" strike="noStrike" dirty="0">
                          <a:solidFill>
                            <a:srgbClr val="000000"/>
                          </a:solidFill>
                          <a:latin typeface="Calibri"/>
                        </a:rPr>
                        <a:t>      55.900 </a:t>
                      </a:r>
                    </a:p>
                  </a:txBody>
                  <a:tcPr marL="0" marR="0" marT="0" marB="0" anchor="ctr">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ctr" fontAlgn="ctr"/>
                      <a:r>
                        <a:rPr lang="pt-BR" sz="1200" b="0" i="0" u="none" strike="noStrike">
                          <a:solidFill>
                            <a:srgbClr val="000000"/>
                          </a:solidFill>
                          <a:latin typeface="Calibri"/>
                        </a:rPr>
                        <a:t>      58.571 </a:t>
                      </a:r>
                    </a:p>
                  </a:txBody>
                  <a:tcPr marL="0" marR="0" marT="0" marB="0" anchor="ctr">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l" fontAlgn="ctr"/>
                      <a:r>
                        <a:rPr lang="pt-BR" sz="1200" b="0" i="0" u="none" strike="noStrike">
                          <a:solidFill>
                            <a:srgbClr val="000000"/>
                          </a:solidFill>
                          <a:latin typeface="Calibri"/>
                        </a:rPr>
                        <a:t>      60.032 </a:t>
                      </a:r>
                    </a:p>
                  </a:txBody>
                  <a:tcPr marL="0" marR="0" marT="0" marB="0" anchor="ctr">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l" fontAlgn="ctr"/>
                      <a:r>
                        <a:rPr lang="pt-BR" sz="1200" b="0" i="0" u="none" strike="noStrike">
                          <a:solidFill>
                            <a:srgbClr val="000000"/>
                          </a:solidFill>
                          <a:latin typeface="Calibri"/>
                        </a:rPr>
                        <a:t>      57.211 </a:t>
                      </a:r>
                    </a:p>
                  </a:txBody>
                  <a:tcPr marL="0" marR="0" marT="0" marB="0" anchor="ctr">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l" fontAlgn="ctr"/>
                      <a:r>
                        <a:rPr lang="pt-BR" sz="1200" b="0" i="0" u="none" strike="noStrike">
                          <a:solidFill>
                            <a:srgbClr val="000000"/>
                          </a:solidFill>
                          <a:latin typeface="Calibri"/>
                        </a:rPr>
                        <a:t>      54.279 </a:t>
                      </a:r>
                    </a:p>
                  </a:txBody>
                  <a:tcPr marL="0" marR="0" marT="0" marB="0" anchor="ctr">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ctr" fontAlgn="ctr"/>
                      <a:r>
                        <a:rPr lang="pt-BR" sz="1200" b="1" i="0" u="none" strike="noStrike">
                          <a:solidFill>
                            <a:srgbClr val="FFFFFF"/>
                          </a:solidFill>
                          <a:latin typeface="Calibri"/>
                        </a:rPr>
                        <a:t>-5,1%</a:t>
                      </a:r>
                    </a:p>
                  </a:txBody>
                  <a:tcPr marL="0" marR="0" marT="0" marB="0" anchor="ctr">
                    <a:lnL>
                      <a:noFill/>
                    </a:lnL>
                    <a:lnR>
                      <a:noFill/>
                    </a:lnR>
                    <a:lnT w="12700" cap="flat" cmpd="sng" algn="ctr">
                      <a:solidFill>
                        <a:srgbClr val="E46D0A"/>
                      </a:solidFill>
                      <a:prstDash val="solid"/>
                      <a:round/>
                      <a:headEnd type="none" w="med" len="med"/>
                      <a:tailEnd type="none" w="med" len="med"/>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latin typeface="Calibri"/>
                        </a:rPr>
                        <a:t>           36.268 </a:t>
                      </a:r>
                    </a:p>
                  </a:txBody>
                  <a:tcPr marL="0" marR="0" marT="0" marB="0" anchor="b">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ctr" fontAlgn="b"/>
                      <a:r>
                        <a:rPr lang="pt-BR" sz="1200" b="0" i="0" u="none" strike="noStrike">
                          <a:solidFill>
                            <a:srgbClr val="000000"/>
                          </a:solidFill>
                          <a:latin typeface="Calibri"/>
                        </a:rPr>
                        <a:t>           36.124 </a:t>
                      </a:r>
                    </a:p>
                  </a:txBody>
                  <a:tcPr marL="0" marR="0" marT="0" marB="0" anchor="b">
                    <a:lnL>
                      <a:noFill/>
                    </a:lnL>
                    <a:lnR>
                      <a:noFill/>
                    </a:lnR>
                    <a:lnT w="12700" cap="flat" cmpd="sng" algn="ctr">
                      <a:solidFill>
                        <a:srgbClr val="E46D0A"/>
                      </a:solidFill>
                      <a:prstDash val="solid"/>
                      <a:round/>
                      <a:headEnd type="none" w="med" len="med"/>
                      <a:tailEnd type="none" w="med" len="med"/>
                    </a:lnT>
                    <a:lnB>
                      <a:noFill/>
                    </a:lnB>
                    <a:solidFill>
                      <a:srgbClr val="FFFFFF"/>
                    </a:solidFill>
                  </a:tcPr>
                </a:tc>
                <a:tc>
                  <a:txBody>
                    <a:bodyPr/>
                    <a:lstStyle/>
                    <a:p>
                      <a:pPr algn="l" fontAlgn="b"/>
                      <a:r>
                        <a:rPr lang="pt-BR" sz="1200" b="1" i="0" u="none" strike="noStrike">
                          <a:solidFill>
                            <a:srgbClr val="FFFFFF"/>
                          </a:solidFill>
                          <a:latin typeface="Calibri"/>
                        </a:rPr>
                        <a:t>-0,4%</a:t>
                      </a:r>
                      <a:endParaRPr lang="pt-BR" sz="1200" b="0" i="0" u="none" strike="noStrike">
                        <a:solidFill>
                          <a:srgbClr val="000000"/>
                        </a:solidFill>
                        <a:latin typeface="Calibri"/>
                      </a:endParaRPr>
                    </a:p>
                  </a:txBody>
                  <a:tcPr marL="0" marR="0" marT="0" marB="0" anchor="ctr">
                    <a:lnL>
                      <a:noFill/>
                    </a:lnL>
                    <a:lnR>
                      <a:noFill/>
                    </a:lnR>
                    <a:lnT w="12700" cap="flat" cmpd="sng" algn="ctr">
                      <a:solidFill>
                        <a:srgbClr val="E46D0A"/>
                      </a:solidFill>
                      <a:prstDash val="solid"/>
                      <a:round/>
                      <a:headEnd type="none" w="med" len="med"/>
                      <a:tailEnd type="none" w="med" len="med"/>
                    </a:lnT>
                    <a:lnB>
                      <a:noFill/>
                    </a:lnB>
                    <a:solidFill>
                      <a:srgbClr val="FF0000"/>
                    </a:solidFill>
                  </a:tcPr>
                </a:tc>
              </a:tr>
              <a:tr h="327638">
                <a:tc>
                  <a:txBody>
                    <a:bodyPr/>
                    <a:lstStyle/>
                    <a:p>
                      <a:pPr algn="l" fontAlgn="b"/>
                      <a:r>
                        <a:rPr lang="pt-BR" sz="1200" b="0" i="0" u="none" strike="noStrike" dirty="0">
                          <a:solidFill>
                            <a:srgbClr val="000000"/>
                          </a:solidFill>
                          <a:latin typeface="Calibri"/>
                        </a:rPr>
                        <a:t>Biodiesel (B100)</a:t>
                      </a:r>
                    </a:p>
                  </a:txBody>
                  <a:tcPr marL="144717"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2.762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2.929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3.410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4.005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3.799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-5,1%</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2.539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2.810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10,7%</a:t>
                      </a:r>
                    </a:p>
                  </a:txBody>
                  <a:tcPr marL="0" marR="0" marT="0" marB="0" anchor="ctr">
                    <a:lnL>
                      <a:noFill/>
                    </a:lnL>
                    <a:lnR>
                      <a:noFill/>
                    </a:lnR>
                    <a:lnT>
                      <a:noFill/>
                    </a:lnT>
                    <a:lnB>
                      <a:noFill/>
                    </a:lnB>
                    <a:solidFill>
                      <a:srgbClr val="00B050"/>
                    </a:solidFill>
                  </a:tcPr>
                </a:tc>
              </a:tr>
              <a:tr h="327638">
                <a:tc>
                  <a:txBody>
                    <a:bodyPr/>
                    <a:lstStyle/>
                    <a:p>
                      <a:pPr algn="l" fontAlgn="b"/>
                      <a:r>
                        <a:rPr lang="pt-BR" sz="1200" b="0" i="0" u="none" strike="noStrike">
                          <a:solidFill>
                            <a:srgbClr val="000000"/>
                          </a:solidFill>
                          <a:latin typeface="Calibri"/>
                        </a:rPr>
                        <a:t>Gasoline C</a:t>
                      </a:r>
                    </a:p>
                  </a:txBody>
                  <a:tcPr marL="0" marR="0" marT="0" marB="0" anchor="b">
                    <a:lnL>
                      <a:noFill/>
                    </a:lnL>
                    <a:lnR>
                      <a:noFill/>
                    </a:lnR>
                    <a:lnT>
                      <a:noFill/>
                    </a:lnT>
                    <a:lnB>
                      <a:noFill/>
                    </a:lnB>
                    <a:solidFill>
                      <a:srgbClr val="FDE9D9"/>
                    </a:solidFill>
                  </a:tcPr>
                </a:tc>
                <a:tc>
                  <a:txBody>
                    <a:bodyPr/>
                    <a:lstStyle/>
                    <a:p>
                      <a:pPr algn="ctr" fontAlgn="ctr"/>
                      <a:r>
                        <a:rPr lang="pt-BR" sz="1200" b="0" i="0" u="none" strike="noStrike">
                          <a:solidFill>
                            <a:srgbClr val="404040"/>
                          </a:solidFill>
                          <a:latin typeface="Calibri"/>
                        </a:rPr>
                        <a:t>      39.698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41.428 </a:t>
                      </a:r>
                    </a:p>
                  </a:txBody>
                  <a:tcPr marL="0" marR="0" marT="0" marB="0" anchor="ctr">
                    <a:lnL>
                      <a:noFill/>
                    </a:lnL>
                    <a:lnR>
                      <a:noFill/>
                    </a:lnR>
                    <a:lnT>
                      <a:noFill/>
                    </a:lnT>
                    <a:lnB>
                      <a:noFill/>
                    </a:lnB>
                    <a:solidFill>
                      <a:srgbClr val="FDE9D9"/>
                    </a:solidFill>
                  </a:tcPr>
                </a:tc>
                <a:tc>
                  <a:txBody>
                    <a:bodyPr/>
                    <a:lstStyle/>
                    <a:p>
                      <a:pPr algn="l" fontAlgn="ctr"/>
                      <a:r>
                        <a:rPr lang="pt-BR" sz="1200" b="0" i="0" u="none" strike="noStrike">
                          <a:solidFill>
                            <a:srgbClr val="000000"/>
                          </a:solidFill>
                          <a:latin typeface="Calibri"/>
                        </a:rPr>
                        <a:t>      44.364 </a:t>
                      </a:r>
                    </a:p>
                  </a:txBody>
                  <a:tcPr marL="0" marR="0" marT="0" marB="0" anchor="ctr">
                    <a:lnL>
                      <a:noFill/>
                    </a:lnL>
                    <a:lnR>
                      <a:noFill/>
                    </a:lnR>
                    <a:lnT>
                      <a:noFill/>
                    </a:lnT>
                    <a:lnB>
                      <a:noFill/>
                    </a:lnB>
                    <a:solidFill>
                      <a:srgbClr val="FDE9D9"/>
                    </a:solidFill>
                  </a:tcPr>
                </a:tc>
                <a:tc>
                  <a:txBody>
                    <a:bodyPr/>
                    <a:lstStyle/>
                    <a:p>
                      <a:pPr algn="l" fontAlgn="ctr"/>
                      <a:r>
                        <a:rPr lang="pt-BR" sz="1200" b="0" i="0" u="none" strike="noStrike">
                          <a:solidFill>
                            <a:srgbClr val="000000"/>
                          </a:solidFill>
                          <a:latin typeface="Calibri"/>
                        </a:rPr>
                        <a:t>      41.137 </a:t>
                      </a:r>
                    </a:p>
                  </a:txBody>
                  <a:tcPr marL="0" marR="0" marT="0" marB="0" anchor="ctr">
                    <a:lnL>
                      <a:noFill/>
                    </a:lnL>
                    <a:lnR>
                      <a:noFill/>
                    </a:lnR>
                    <a:lnT>
                      <a:noFill/>
                    </a:lnT>
                    <a:lnB>
                      <a:noFill/>
                    </a:lnB>
                    <a:solidFill>
                      <a:srgbClr val="FDE9D9"/>
                    </a:solidFill>
                  </a:tcPr>
                </a:tc>
                <a:tc>
                  <a:txBody>
                    <a:bodyPr/>
                    <a:lstStyle/>
                    <a:p>
                      <a:pPr algn="l" fontAlgn="ctr"/>
                      <a:r>
                        <a:rPr lang="pt-BR" sz="1200" b="0" i="0" u="none" strike="noStrike" dirty="0">
                          <a:solidFill>
                            <a:srgbClr val="000000"/>
                          </a:solidFill>
                          <a:latin typeface="Calibri"/>
                        </a:rPr>
                        <a:t>      43.019 </a:t>
                      </a:r>
                    </a:p>
                  </a:txBody>
                  <a:tcPr marL="0" marR="0" marT="0" marB="0" anchor="ctr">
                    <a:lnL>
                      <a:noFill/>
                    </a:lnL>
                    <a:lnR>
                      <a:noFill/>
                    </a:lnR>
                    <a:lnT>
                      <a:noFill/>
                    </a:lnT>
                    <a:lnB>
                      <a:noFill/>
                    </a:lnB>
                    <a:solidFill>
                      <a:srgbClr val="FDE9D9"/>
                    </a:solidFill>
                  </a:tcPr>
                </a:tc>
                <a:tc>
                  <a:txBody>
                    <a:bodyPr/>
                    <a:lstStyle/>
                    <a:p>
                      <a:pPr algn="ctr" fontAlgn="ctr"/>
                      <a:r>
                        <a:rPr lang="pt-BR" sz="1200" b="1" i="0" u="none" strike="noStrike">
                          <a:solidFill>
                            <a:srgbClr val="FFFFFF"/>
                          </a:solidFill>
                          <a:latin typeface="Calibri"/>
                        </a:rPr>
                        <a:t>4,6%</a:t>
                      </a:r>
                    </a:p>
                  </a:txBody>
                  <a:tcPr marL="0" marR="0" marT="0" marB="0" anchor="ctr">
                    <a:lnL>
                      <a:noFill/>
                    </a:lnL>
                    <a:lnR>
                      <a:noFill/>
                    </a:lnR>
                    <a:lnT>
                      <a:noFill/>
                    </a:lnT>
                    <a:lnB>
                      <a:noFill/>
                    </a:lnB>
                    <a:solidFill>
                      <a:srgbClr val="00B05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27.885 </a:t>
                      </a:r>
                    </a:p>
                  </a:txBody>
                  <a:tcPr marL="0" marR="0" marT="0" marB="0" anchor="ctr">
                    <a:lnL>
                      <a:noFill/>
                    </a:lnL>
                    <a:lnR>
                      <a:noFill/>
                    </a:lnR>
                    <a:lnT>
                      <a:noFill/>
                    </a:lnT>
                    <a:lnB>
                      <a:noFill/>
                    </a:lnB>
                    <a:solidFill>
                      <a:srgbClr val="FDE9D9"/>
                    </a:solidFill>
                  </a:tcPr>
                </a:tc>
                <a:tc>
                  <a:txBody>
                    <a:bodyPr/>
                    <a:lstStyle/>
                    <a:p>
                      <a:pPr algn="l" fontAlgn="ctr"/>
                      <a:r>
                        <a:rPr lang="pt-BR" sz="1200" b="0" i="0" u="none" strike="noStrike">
                          <a:solidFill>
                            <a:srgbClr val="000000"/>
                          </a:solidFill>
                          <a:latin typeface="Calibri"/>
                        </a:rPr>
                        <a:t>           29.902 </a:t>
                      </a:r>
                    </a:p>
                  </a:txBody>
                  <a:tcPr marL="0" marR="0" marT="0" marB="0" anchor="ctr">
                    <a:lnL>
                      <a:noFill/>
                    </a:lnL>
                    <a:lnR>
                      <a:noFill/>
                    </a:lnR>
                    <a:lnT>
                      <a:noFill/>
                    </a:lnT>
                    <a:lnB>
                      <a:noFill/>
                    </a:lnB>
                    <a:solidFill>
                      <a:srgbClr val="FDE9D9"/>
                    </a:solidFill>
                  </a:tcPr>
                </a:tc>
                <a:tc>
                  <a:txBody>
                    <a:bodyPr/>
                    <a:lstStyle/>
                    <a:p>
                      <a:pPr algn="ctr" fontAlgn="ctr"/>
                      <a:r>
                        <a:rPr lang="pt-BR" sz="1200" b="1" i="0" u="none" strike="noStrike">
                          <a:solidFill>
                            <a:srgbClr val="FFFFFF"/>
                          </a:solidFill>
                          <a:latin typeface="Calibri"/>
                        </a:rPr>
                        <a:t>7,2%</a:t>
                      </a:r>
                    </a:p>
                  </a:txBody>
                  <a:tcPr marL="0" marR="0" marT="0" marB="0" anchor="ctr">
                    <a:lnL>
                      <a:noFill/>
                    </a:lnL>
                    <a:lnR>
                      <a:noFill/>
                    </a:lnR>
                    <a:lnT>
                      <a:noFill/>
                    </a:lnT>
                    <a:lnB>
                      <a:noFill/>
                    </a:lnB>
                    <a:solidFill>
                      <a:srgbClr val="00B050"/>
                    </a:solidFill>
                  </a:tcPr>
                </a:tc>
              </a:tr>
              <a:tr h="327638">
                <a:tc>
                  <a:txBody>
                    <a:bodyPr/>
                    <a:lstStyle/>
                    <a:p>
                      <a:pPr algn="l" fontAlgn="b"/>
                      <a:r>
                        <a:rPr lang="pt-BR" sz="1200" b="0" i="0" u="none" strike="noStrike">
                          <a:solidFill>
                            <a:srgbClr val="000000"/>
                          </a:solidFill>
                          <a:latin typeface="Calibri"/>
                        </a:rPr>
                        <a:t>Gasoline A</a:t>
                      </a:r>
                    </a:p>
                  </a:txBody>
                  <a:tcPr marL="144717"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31.758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dirty="0">
                          <a:solidFill>
                            <a:srgbClr val="000000"/>
                          </a:solidFill>
                          <a:latin typeface="Calibri"/>
                        </a:rPr>
                        <a:t>      31.679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33.273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30.204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31.404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4,0%</a:t>
                      </a:r>
                    </a:p>
                  </a:txBody>
                  <a:tcPr marL="0" marR="0" marT="0" marB="0" anchor="ctr">
                    <a:lnL>
                      <a:noFill/>
                    </a:lnL>
                    <a:lnR>
                      <a:noFill/>
                    </a:lnR>
                    <a:lnT>
                      <a:noFill/>
                    </a:lnT>
                    <a:lnB>
                      <a:noFill/>
                    </a:lnB>
                    <a:solidFill>
                      <a:srgbClr val="00B05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20.356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21.829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7,2%</a:t>
                      </a:r>
                    </a:p>
                  </a:txBody>
                  <a:tcPr marL="0" marR="0" marT="0" marB="0" anchor="ctr">
                    <a:lnL>
                      <a:noFill/>
                    </a:lnL>
                    <a:lnR>
                      <a:noFill/>
                    </a:lnR>
                    <a:lnT>
                      <a:noFill/>
                    </a:lnT>
                    <a:lnB>
                      <a:noFill/>
                    </a:lnB>
                    <a:solidFill>
                      <a:srgbClr val="00B050"/>
                    </a:solidFill>
                  </a:tcPr>
                </a:tc>
              </a:tr>
              <a:tr h="327638">
                <a:tc>
                  <a:txBody>
                    <a:bodyPr/>
                    <a:lstStyle/>
                    <a:p>
                      <a:pPr algn="l" fontAlgn="b"/>
                      <a:r>
                        <a:rPr lang="pt-BR" sz="1200" b="0" i="0" u="none" strike="noStrike">
                          <a:solidFill>
                            <a:srgbClr val="000000"/>
                          </a:solidFill>
                          <a:latin typeface="Calibri"/>
                        </a:rPr>
                        <a:t>Anhydrous ethanol</a:t>
                      </a:r>
                    </a:p>
                  </a:txBody>
                  <a:tcPr marL="144717"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7.940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9.686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11.091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10.934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11.615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6,2%</a:t>
                      </a:r>
                    </a:p>
                  </a:txBody>
                  <a:tcPr marL="0" marR="0" marT="0" marB="0" anchor="ctr">
                    <a:lnL>
                      <a:noFill/>
                    </a:lnL>
                    <a:lnR>
                      <a:noFill/>
                    </a:lnR>
                    <a:lnT>
                      <a:noFill/>
                    </a:lnT>
                    <a:lnB>
                      <a:noFill/>
                    </a:lnB>
                    <a:solidFill>
                      <a:srgbClr val="00B05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7.529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8.074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7,2%</a:t>
                      </a:r>
                    </a:p>
                  </a:txBody>
                  <a:tcPr marL="0" marR="0" marT="0" marB="0" anchor="ctr">
                    <a:lnL>
                      <a:noFill/>
                    </a:lnL>
                    <a:lnR>
                      <a:noFill/>
                    </a:lnR>
                    <a:lnT>
                      <a:noFill/>
                    </a:lnT>
                    <a:lnB>
                      <a:noFill/>
                    </a:lnB>
                    <a:solidFill>
                      <a:srgbClr val="00B050"/>
                    </a:solidFill>
                  </a:tcPr>
                </a:tc>
              </a:tr>
              <a:tr h="327638">
                <a:tc>
                  <a:txBody>
                    <a:bodyPr/>
                    <a:lstStyle/>
                    <a:p>
                      <a:pPr algn="l" fontAlgn="b"/>
                      <a:r>
                        <a:rPr lang="pt-BR" sz="1200" b="0" i="0" u="none" strike="noStrike">
                          <a:solidFill>
                            <a:srgbClr val="000000"/>
                          </a:solidFill>
                          <a:latin typeface="Calibri"/>
                        </a:rPr>
                        <a:t>Hydrous ethanol</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9.850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11.755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12.994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17.863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14.586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-18,3%</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9.892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8.033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-18,8%</a:t>
                      </a:r>
                    </a:p>
                  </a:txBody>
                  <a:tcPr marL="0" marR="0" marT="0" marB="0" anchor="ctr">
                    <a:lnL>
                      <a:noFill/>
                    </a:lnL>
                    <a:lnR>
                      <a:noFill/>
                    </a:lnR>
                    <a:lnT>
                      <a:noFill/>
                    </a:lnT>
                    <a:lnB>
                      <a:noFill/>
                    </a:lnB>
                    <a:solidFill>
                      <a:srgbClr val="FF0000"/>
                    </a:solidFill>
                  </a:tcPr>
                </a:tc>
              </a:tr>
              <a:tr h="327638">
                <a:tc>
                  <a:txBody>
                    <a:bodyPr/>
                    <a:lstStyle/>
                    <a:p>
                      <a:pPr algn="l" fontAlgn="b"/>
                      <a:r>
                        <a:rPr lang="pt-BR" sz="1200" b="0" i="1" u="none" strike="noStrike">
                          <a:solidFill>
                            <a:srgbClr val="000000"/>
                          </a:solidFill>
                          <a:latin typeface="Calibri"/>
                        </a:rPr>
                        <a:t>Total ethanol</a:t>
                      </a:r>
                    </a:p>
                  </a:txBody>
                  <a:tcPr marL="0" marR="0" marT="0" marB="0" anchor="b">
                    <a:lnL>
                      <a:noFill/>
                    </a:lnL>
                    <a:lnR>
                      <a:noFill/>
                    </a:lnR>
                    <a:lnT>
                      <a:noFill/>
                    </a:lnT>
                    <a:lnB>
                      <a:noFill/>
                    </a:lnB>
                    <a:solidFill>
                      <a:srgbClr val="FDE9D9"/>
                    </a:solidFill>
                  </a:tcPr>
                </a:tc>
                <a:tc>
                  <a:txBody>
                    <a:bodyPr/>
                    <a:lstStyle/>
                    <a:p>
                      <a:pPr algn="ctr" fontAlgn="ctr"/>
                      <a:r>
                        <a:rPr lang="pt-BR" sz="1200" b="0" i="0" u="none" strike="noStrike">
                          <a:solidFill>
                            <a:srgbClr val="404040"/>
                          </a:solidFill>
                          <a:latin typeface="Calibri"/>
                        </a:rPr>
                        <a:t>      17.790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21.441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24.085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28.796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26.201 </a:t>
                      </a:r>
                    </a:p>
                  </a:txBody>
                  <a:tcPr marL="0" marR="0" marT="0" marB="0" anchor="ctr">
                    <a:lnL>
                      <a:noFill/>
                    </a:lnL>
                    <a:lnR>
                      <a:noFill/>
                    </a:lnR>
                    <a:lnT>
                      <a:noFill/>
                    </a:lnT>
                    <a:lnB>
                      <a:noFill/>
                    </a:lnB>
                    <a:solidFill>
                      <a:srgbClr val="FDE9D9"/>
                    </a:solidFill>
                  </a:tcPr>
                </a:tc>
                <a:tc>
                  <a:txBody>
                    <a:bodyPr/>
                    <a:lstStyle/>
                    <a:p>
                      <a:pPr algn="ctr" fontAlgn="ctr"/>
                      <a:r>
                        <a:rPr lang="pt-BR" sz="1200" b="1" i="0" u="none" strike="noStrike">
                          <a:solidFill>
                            <a:srgbClr val="FFFFFF"/>
                          </a:solidFill>
                          <a:latin typeface="Calibri"/>
                        </a:rPr>
                        <a:t>-9,0%</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17.421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16.107 </a:t>
                      </a:r>
                    </a:p>
                  </a:txBody>
                  <a:tcPr marL="0" marR="0" marT="0" marB="0" anchor="ctr">
                    <a:lnL>
                      <a:noFill/>
                    </a:lnL>
                    <a:lnR>
                      <a:noFill/>
                    </a:lnR>
                    <a:lnT>
                      <a:noFill/>
                    </a:lnT>
                    <a:lnB>
                      <a:noFill/>
                    </a:lnB>
                    <a:solidFill>
                      <a:srgbClr val="FDE9D9"/>
                    </a:solidFill>
                  </a:tcPr>
                </a:tc>
                <a:tc>
                  <a:txBody>
                    <a:bodyPr/>
                    <a:lstStyle/>
                    <a:p>
                      <a:pPr algn="ctr" fontAlgn="ctr"/>
                      <a:r>
                        <a:rPr lang="pt-BR" sz="1200" b="1" i="0" u="none" strike="noStrike">
                          <a:solidFill>
                            <a:srgbClr val="FFFFFF"/>
                          </a:solidFill>
                          <a:latin typeface="Calibri"/>
                        </a:rPr>
                        <a:t>-7,5%</a:t>
                      </a:r>
                    </a:p>
                  </a:txBody>
                  <a:tcPr marL="0" marR="0" marT="0" marB="0" anchor="ctr">
                    <a:lnL>
                      <a:noFill/>
                    </a:lnL>
                    <a:lnR>
                      <a:noFill/>
                    </a:lnR>
                    <a:lnT>
                      <a:noFill/>
                    </a:lnT>
                    <a:lnB>
                      <a:noFill/>
                    </a:lnB>
                    <a:solidFill>
                      <a:srgbClr val="FF0000"/>
                    </a:solidFill>
                  </a:tcPr>
                </a:tc>
              </a:tr>
              <a:tr h="327638">
                <a:tc>
                  <a:txBody>
                    <a:bodyPr/>
                    <a:lstStyle/>
                    <a:p>
                      <a:pPr algn="l" fontAlgn="b"/>
                      <a:r>
                        <a:rPr lang="pt-BR" sz="1200" b="0" i="1" u="none" strike="noStrike">
                          <a:solidFill>
                            <a:srgbClr val="000000"/>
                          </a:solidFill>
                          <a:latin typeface="Calibri"/>
                        </a:rPr>
                        <a:t>Total Cycle Otto</a:t>
                      </a:r>
                    </a:p>
                  </a:txBody>
                  <a:tcPr marL="0" marR="0" marT="0" marB="0" anchor="b">
                    <a:lnL>
                      <a:noFill/>
                    </a:lnL>
                    <a:lnR>
                      <a:noFill/>
                    </a:lnR>
                    <a:lnT>
                      <a:noFill/>
                    </a:lnT>
                    <a:lnB>
                      <a:noFill/>
                    </a:lnB>
                    <a:solidFill>
                      <a:srgbClr val="FDE9D9"/>
                    </a:solidFill>
                  </a:tcPr>
                </a:tc>
                <a:tc>
                  <a:txBody>
                    <a:bodyPr/>
                    <a:lstStyle/>
                    <a:p>
                      <a:pPr algn="ctr" fontAlgn="ctr"/>
                      <a:r>
                        <a:rPr lang="pt-BR" sz="1200" b="0" i="0" u="none" strike="noStrike">
                          <a:solidFill>
                            <a:srgbClr val="404040"/>
                          </a:solidFill>
                          <a:latin typeface="Calibri"/>
                        </a:rPr>
                        <a:t>      49.548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53.183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57.358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59.000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57.605 </a:t>
                      </a:r>
                    </a:p>
                  </a:txBody>
                  <a:tcPr marL="0" marR="0" marT="0" marB="0" anchor="ctr">
                    <a:lnL>
                      <a:noFill/>
                    </a:lnL>
                    <a:lnR>
                      <a:noFill/>
                    </a:lnR>
                    <a:lnT>
                      <a:noFill/>
                    </a:lnT>
                    <a:lnB>
                      <a:noFill/>
                    </a:lnB>
                    <a:solidFill>
                      <a:srgbClr val="FDE9D9"/>
                    </a:solidFill>
                  </a:tcPr>
                </a:tc>
                <a:tc>
                  <a:txBody>
                    <a:bodyPr/>
                    <a:lstStyle/>
                    <a:p>
                      <a:pPr algn="ctr" fontAlgn="ctr"/>
                      <a:r>
                        <a:rPr lang="pt-BR" sz="1200" b="1" i="0" u="none" strike="noStrike">
                          <a:solidFill>
                            <a:srgbClr val="FFFFFF"/>
                          </a:solidFill>
                          <a:latin typeface="Calibri"/>
                        </a:rPr>
                        <a:t>-2,4%</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37.777 </a:t>
                      </a:r>
                    </a:p>
                  </a:txBody>
                  <a:tcPr marL="0" marR="0" marT="0" marB="0" anchor="ctr">
                    <a:lnL>
                      <a:noFill/>
                    </a:lnL>
                    <a:lnR>
                      <a:noFill/>
                    </a:lnR>
                    <a:lnT>
                      <a:noFill/>
                    </a:lnT>
                    <a:lnB>
                      <a:noFill/>
                    </a:lnB>
                    <a:solidFill>
                      <a:srgbClr val="FDE9D9"/>
                    </a:solidFill>
                  </a:tcPr>
                </a:tc>
                <a:tc>
                  <a:txBody>
                    <a:bodyPr/>
                    <a:lstStyle/>
                    <a:p>
                      <a:pPr algn="ctr" fontAlgn="ctr"/>
                      <a:r>
                        <a:rPr lang="pt-BR" sz="1200" b="0" i="0" u="none" strike="noStrike">
                          <a:solidFill>
                            <a:srgbClr val="000000"/>
                          </a:solidFill>
                          <a:latin typeface="Calibri"/>
                        </a:rPr>
                        <a:t>           37.936 </a:t>
                      </a:r>
                    </a:p>
                  </a:txBody>
                  <a:tcPr marL="0" marR="0" marT="0" marB="0" anchor="ctr">
                    <a:lnL>
                      <a:noFill/>
                    </a:lnL>
                    <a:lnR>
                      <a:noFill/>
                    </a:lnR>
                    <a:lnT>
                      <a:noFill/>
                    </a:lnT>
                    <a:lnB>
                      <a:noFill/>
                    </a:lnB>
                    <a:solidFill>
                      <a:srgbClr val="FDE9D9"/>
                    </a:solidFill>
                  </a:tcPr>
                </a:tc>
                <a:tc>
                  <a:txBody>
                    <a:bodyPr/>
                    <a:lstStyle/>
                    <a:p>
                      <a:pPr algn="ctr" fontAlgn="ctr"/>
                      <a:r>
                        <a:rPr lang="pt-BR" sz="1200" b="1" i="0" u="none" strike="noStrike">
                          <a:solidFill>
                            <a:srgbClr val="FFFFFF"/>
                          </a:solidFill>
                          <a:latin typeface="Calibri"/>
                        </a:rPr>
                        <a:t>0,4%</a:t>
                      </a:r>
                    </a:p>
                  </a:txBody>
                  <a:tcPr marL="0" marR="0" marT="0" marB="0" anchor="ctr">
                    <a:lnL>
                      <a:noFill/>
                    </a:lnL>
                    <a:lnR>
                      <a:noFill/>
                    </a:lnR>
                    <a:lnT>
                      <a:noFill/>
                    </a:lnT>
                    <a:lnB>
                      <a:noFill/>
                    </a:lnB>
                    <a:solidFill>
                      <a:srgbClr val="00B050"/>
                    </a:solidFill>
                  </a:tcPr>
                </a:tc>
              </a:tr>
              <a:tr h="327638">
                <a:tc>
                  <a:txBody>
                    <a:bodyPr/>
                    <a:lstStyle/>
                    <a:p>
                      <a:pPr algn="l" fontAlgn="b"/>
                      <a:r>
                        <a:rPr lang="pt-BR" sz="1200" b="0" i="0" u="none" strike="noStrike">
                          <a:solidFill>
                            <a:srgbClr val="000000"/>
                          </a:solidFill>
                          <a:latin typeface="Calibri"/>
                        </a:rPr>
                        <a:t>LPG</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12.926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13.276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13.410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13.249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13.398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1,1%</a:t>
                      </a:r>
                    </a:p>
                  </a:txBody>
                  <a:tcPr marL="0" marR="0" marT="0" marB="0" anchor="ctr">
                    <a:lnL>
                      <a:noFill/>
                    </a:lnL>
                    <a:lnR>
                      <a:noFill/>
                    </a:lnR>
                    <a:lnT>
                      <a:noFill/>
                    </a:lnT>
                    <a:lnB>
                      <a:noFill/>
                    </a:lnB>
                    <a:solidFill>
                      <a:srgbClr val="00B05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8.921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8.966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0,5%</a:t>
                      </a:r>
                    </a:p>
                  </a:txBody>
                  <a:tcPr marL="0" marR="0" marT="0" marB="0" anchor="ctr">
                    <a:lnL>
                      <a:noFill/>
                    </a:lnL>
                    <a:lnR>
                      <a:noFill/>
                    </a:lnR>
                    <a:lnT>
                      <a:noFill/>
                    </a:lnT>
                    <a:lnB>
                      <a:noFill/>
                    </a:lnB>
                    <a:solidFill>
                      <a:srgbClr val="00B050"/>
                    </a:solidFill>
                  </a:tcPr>
                </a:tc>
              </a:tr>
              <a:tr h="327638">
                <a:tc>
                  <a:txBody>
                    <a:bodyPr/>
                    <a:lstStyle/>
                    <a:p>
                      <a:pPr algn="l" fontAlgn="b"/>
                      <a:r>
                        <a:rPr lang="pt-BR" sz="1200" b="0" i="0" u="none" strike="noStrike">
                          <a:solidFill>
                            <a:srgbClr val="000000"/>
                          </a:solidFill>
                          <a:latin typeface="Calibri"/>
                        </a:rPr>
                        <a:t>Fuel oil</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3.934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4.990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6.195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4.932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3.333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-32,4%</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2.230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1.988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-10,8%</a:t>
                      </a:r>
                    </a:p>
                  </a:txBody>
                  <a:tcPr marL="0" marR="0" marT="0" marB="0" anchor="ctr">
                    <a:lnL>
                      <a:noFill/>
                    </a:lnL>
                    <a:lnR>
                      <a:noFill/>
                    </a:lnR>
                    <a:lnT>
                      <a:noFill/>
                    </a:lnT>
                    <a:lnB>
                      <a:noFill/>
                    </a:lnB>
                    <a:solidFill>
                      <a:srgbClr val="FF0000"/>
                    </a:solidFill>
                  </a:tcPr>
                </a:tc>
              </a:tr>
              <a:tr h="327638">
                <a:tc>
                  <a:txBody>
                    <a:bodyPr/>
                    <a:lstStyle/>
                    <a:p>
                      <a:pPr algn="l" fontAlgn="b"/>
                      <a:r>
                        <a:rPr lang="pt-BR" sz="1200" b="0" i="0" u="none" strike="noStrike">
                          <a:solidFill>
                            <a:srgbClr val="000000"/>
                          </a:solidFill>
                          <a:latin typeface="Calibri"/>
                        </a:rPr>
                        <a:t>JET</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7.292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7.225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7.470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7.355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6.765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-8,0%</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4.568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4.406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-3,6%</a:t>
                      </a:r>
                    </a:p>
                  </a:txBody>
                  <a:tcPr marL="0" marR="0" marT="0" marB="0" anchor="ctr">
                    <a:lnL>
                      <a:noFill/>
                    </a:lnL>
                    <a:lnR>
                      <a:noFill/>
                    </a:lnR>
                    <a:lnT>
                      <a:noFill/>
                    </a:lnT>
                    <a:lnB>
                      <a:noFill/>
                    </a:lnB>
                    <a:solidFill>
                      <a:srgbClr val="FF0000"/>
                    </a:solidFill>
                  </a:tcPr>
                </a:tc>
              </a:tr>
              <a:tr h="327638">
                <a:tc>
                  <a:txBody>
                    <a:bodyPr/>
                    <a:lstStyle/>
                    <a:p>
                      <a:pPr algn="l" fontAlgn="b"/>
                      <a:r>
                        <a:rPr lang="pt-BR" sz="1200" b="0" i="0" u="none" strike="noStrike">
                          <a:solidFill>
                            <a:srgbClr val="000000"/>
                          </a:solidFill>
                          <a:latin typeface="Calibri"/>
                        </a:rPr>
                        <a:t>GAV</a:t>
                      </a:r>
                    </a:p>
                  </a:txBody>
                  <a:tcPr marL="0" marR="0" marT="0" marB="0" anchor="b">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76 </a:t>
                      </a:r>
                    </a:p>
                  </a:txBody>
                  <a:tcPr marL="0" marR="0" marT="0" marB="0" anchor="ctr">
                    <a:lnL>
                      <a:noFill/>
                    </a:lnL>
                    <a:lnR>
                      <a:noFill/>
                    </a:lnR>
                    <a:lnT>
                      <a:noFill/>
                    </a:lnT>
                    <a:lnB>
                      <a:noFill/>
                    </a:lnB>
                    <a:solidFill>
                      <a:srgbClr val="FFFFFF"/>
                    </a:solidFill>
                  </a:tcPr>
                </a:tc>
                <a:tc>
                  <a:txBody>
                    <a:bodyPr/>
                    <a:lstStyle/>
                    <a:p>
                      <a:pPr algn="ctr" fontAlgn="ctr"/>
                      <a:r>
                        <a:rPr lang="pt-BR" sz="1200" b="0" i="0" u="none" strike="noStrike">
                          <a:solidFill>
                            <a:srgbClr val="000000"/>
                          </a:solidFill>
                          <a:latin typeface="Calibri"/>
                        </a:rPr>
                        <a:t>              77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76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64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57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-10,2%</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38 </a:t>
                      </a:r>
                    </a:p>
                  </a:txBody>
                  <a:tcPr marL="0" marR="0" marT="0" marB="0" anchor="ctr">
                    <a:lnL>
                      <a:noFill/>
                    </a:lnL>
                    <a:lnR>
                      <a:noFill/>
                    </a:lnR>
                    <a:lnT>
                      <a:noFill/>
                    </a:lnT>
                    <a:lnB>
                      <a:noFill/>
                    </a:lnB>
                    <a:solidFill>
                      <a:srgbClr val="FFFFFF"/>
                    </a:solidFill>
                  </a:tcPr>
                </a:tc>
                <a:tc>
                  <a:txBody>
                    <a:bodyPr/>
                    <a:lstStyle/>
                    <a:p>
                      <a:pPr algn="l" fontAlgn="ctr"/>
                      <a:r>
                        <a:rPr lang="pt-BR" sz="1200" b="0" i="0" u="none" strike="noStrike">
                          <a:solidFill>
                            <a:srgbClr val="000000"/>
                          </a:solidFill>
                          <a:latin typeface="Calibri"/>
                        </a:rPr>
                        <a:t>                   35 </a:t>
                      </a:r>
                    </a:p>
                  </a:txBody>
                  <a:tcPr marL="0" marR="0" marT="0" marB="0" anchor="ctr">
                    <a:lnL>
                      <a:noFill/>
                    </a:lnL>
                    <a:lnR>
                      <a:noFill/>
                    </a:lnR>
                    <a:lnT>
                      <a:noFill/>
                    </a:lnT>
                    <a:lnB>
                      <a:noFill/>
                    </a:lnB>
                    <a:solidFill>
                      <a:srgbClr val="FFFFFF"/>
                    </a:solidFill>
                  </a:tcPr>
                </a:tc>
                <a:tc>
                  <a:txBody>
                    <a:bodyPr/>
                    <a:lstStyle/>
                    <a:p>
                      <a:pPr algn="ctr" fontAlgn="ctr"/>
                      <a:r>
                        <a:rPr lang="pt-BR" sz="1200" b="1" i="0" u="none" strike="noStrike">
                          <a:solidFill>
                            <a:srgbClr val="FFFFFF"/>
                          </a:solidFill>
                          <a:latin typeface="Calibri"/>
                        </a:rPr>
                        <a:t>-9,1%</a:t>
                      </a:r>
                    </a:p>
                  </a:txBody>
                  <a:tcPr marL="0" marR="0" marT="0" marB="0" anchor="ctr">
                    <a:lnL>
                      <a:noFill/>
                    </a:lnL>
                    <a:lnR>
                      <a:noFill/>
                    </a:lnR>
                    <a:lnT>
                      <a:noFill/>
                    </a:lnT>
                    <a:lnB>
                      <a:noFill/>
                    </a:lnB>
                    <a:solidFill>
                      <a:srgbClr val="FF0000"/>
                    </a:solidFill>
                  </a:tcPr>
                </a:tc>
              </a:tr>
              <a:tr h="491457">
                <a:tc>
                  <a:txBody>
                    <a:bodyPr/>
                    <a:lstStyle/>
                    <a:p>
                      <a:pPr algn="l" fontAlgn="b"/>
                      <a:r>
                        <a:rPr lang="pt-BR" sz="1200" b="1" i="0" u="none" strike="noStrike" dirty="0">
                          <a:solidFill>
                            <a:srgbClr val="FFFFFF"/>
                          </a:solidFill>
                          <a:latin typeface="Calibri"/>
                        </a:rPr>
                        <a:t>TOTAL</a:t>
                      </a:r>
                    </a:p>
                  </a:txBody>
                  <a:tcPr marL="0" marR="0" marT="0" marB="0" anchor="b">
                    <a:lnL>
                      <a:noFill/>
                    </a:lnL>
                    <a:lnR>
                      <a:noFill/>
                    </a:lnR>
                    <a:lnT>
                      <a:noFill/>
                    </a:lnT>
                    <a:lnB>
                      <a:noFill/>
                    </a:lnB>
                    <a:solidFill>
                      <a:srgbClr val="974807"/>
                    </a:solidFill>
                  </a:tcPr>
                </a:tc>
                <a:tc>
                  <a:txBody>
                    <a:bodyPr/>
                    <a:lstStyle/>
                    <a:p>
                      <a:pPr algn="l" fontAlgn="b"/>
                      <a:r>
                        <a:rPr lang="pt-BR" sz="1200" b="1" i="0" u="none" strike="noStrike">
                          <a:solidFill>
                            <a:srgbClr val="FFFFFF"/>
                          </a:solidFill>
                          <a:latin typeface="Calibri"/>
                        </a:rPr>
                        <a:t>    129.677 </a:t>
                      </a:r>
                    </a:p>
                  </a:txBody>
                  <a:tcPr marL="0" marR="0" marT="0" marB="0" anchor="b">
                    <a:lnL>
                      <a:noFill/>
                    </a:lnL>
                    <a:lnR>
                      <a:noFill/>
                    </a:lnR>
                    <a:lnT>
                      <a:noFill/>
                    </a:lnT>
                    <a:lnB>
                      <a:noFill/>
                    </a:lnB>
                    <a:solidFill>
                      <a:srgbClr val="974807"/>
                    </a:solidFill>
                  </a:tcPr>
                </a:tc>
                <a:tc>
                  <a:txBody>
                    <a:bodyPr/>
                    <a:lstStyle/>
                    <a:p>
                      <a:pPr algn="l" fontAlgn="b"/>
                      <a:r>
                        <a:rPr lang="pt-BR" sz="1200" b="1" i="0" u="none" strike="noStrike">
                          <a:solidFill>
                            <a:srgbClr val="FFFFFF"/>
                          </a:solidFill>
                          <a:latin typeface="Calibri"/>
                        </a:rPr>
                        <a:t>    137.323 </a:t>
                      </a:r>
                    </a:p>
                  </a:txBody>
                  <a:tcPr marL="0" marR="0" marT="0" marB="0" anchor="b">
                    <a:lnL>
                      <a:noFill/>
                    </a:lnL>
                    <a:lnR>
                      <a:noFill/>
                    </a:lnR>
                    <a:lnT>
                      <a:noFill/>
                    </a:lnT>
                    <a:lnB>
                      <a:noFill/>
                    </a:lnB>
                    <a:solidFill>
                      <a:srgbClr val="974807"/>
                    </a:solidFill>
                  </a:tcPr>
                </a:tc>
                <a:tc>
                  <a:txBody>
                    <a:bodyPr/>
                    <a:lstStyle/>
                    <a:p>
                      <a:pPr algn="l" fontAlgn="b"/>
                      <a:r>
                        <a:rPr lang="pt-BR" sz="1200" b="1" i="0" u="none" strike="noStrike">
                          <a:solidFill>
                            <a:srgbClr val="FFFFFF"/>
                          </a:solidFill>
                          <a:latin typeface="Calibri"/>
                        </a:rPr>
                        <a:t>    144.541 </a:t>
                      </a:r>
                    </a:p>
                  </a:txBody>
                  <a:tcPr marL="0" marR="0" marT="0" marB="0" anchor="b">
                    <a:lnL>
                      <a:noFill/>
                    </a:lnL>
                    <a:lnR>
                      <a:noFill/>
                    </a:lnR>
                    <a:lnT>
                      <a:noFill/>
                    </a:lnT>
                    <a:lnB>
                      <a:noFill/>
                    </a:lnB>
                    <a:solidFill>
                      <a:srgbClr val="974807"/>
                    </a:solidFill>
                  </a:tcPr>
                </a:tc>
                <a:tc>
                  <a:txBody>
                    <a:bodyPr/>
                    <a:lstStyle/>
                    <a:p>
                      <a:pPr algn="l" fontAlgn="b"/>
                      <a:r>
                        <a:rPr lang="pt-BR" sz="1200" b="1" i="0" u="none" strike="noStrike">
                          <a:solidFill>
                            <a:srgbClr val="FFFFFF"/>
                          </a:solidFill>
                          <a:latin typeface="Calibri"/>
                        </a:rPr>
                        <a:t>    141.811 </a:t>
                      </a:r>
                    </a:p>
                  </a:txBody>
                  <a:tcPr marL="0" marR="0" marT="0" marB="0" anchor="b">
                    <a:lnL>
                      <a:noFill/>
                    </a:lnL>
                    <a:lnR>
                      <a:noFill/>
                    </a:lnR>
                    <a:lnT>
                      <a:noFill/>
                    </a:lnT>
                    <a:lnB>
                      <a:noFill/>
                    </a:lnB>
                    <a:solidFill>
                      <a:srgbClr val="974807"/>
                    </a:solidFill>
                  </a:tcPr>
                </a:tc>
                <a:tc>
                  <a:txBody>
                    <a:bodyPr/>
                    <a:lstStyle/>
                    <a:p>
                      <a:pPr algn="l" fontAlgn="b"/>
                      <a:r>
                        <a:rPr lang="pt-BR" sz="1200" b="1" i="0" u="none" strike="noStrike">
                          <a:solidFill>
                            <a:srgbClr val="FFFFFF"/>
                          </a:solidFill>
                          <a:latin typeface="Calibri"/>
                        </a:rPr>
                        <a:t>    135.436 </a:t>
                      </a:r>
                    </a:p>
                  </a:txBody>
                  <a:tcPr marL="0" marR="0" marT="0" marB="0" anchor="b">
                    <a:lnL>
                      <a:noFill/>
                    </a:lnL>
                    <a:lnR>
                      <a:noFill/>
                    </a:lnR>
                    <a:lnT>
                      <a:noFill/>
                    </a:lnT>
                    <a:lnB>
                      <a:noFill/>
                    </a:lnB>
                    <a:solidFill>
                      <a:srgbClr val="974807"/>
                    </a:solidFill>
                  </a:tcPr>
                </a:tc>
                <a:tc>
                  <a:txBody>
                    <a:bodyPr/>
                    <a:lstStyle/>
                    <a:p>
                      <a:pPr algn="ctr" fontAlgn="ctr"/>
                      <a:r>
                        <a:rPr lang="pt-BR" sz="1200" b="1" i="0" u="none" strike="noStrike">
                          <a:solidFill>
                            <a:srgbClr val="FFFFFF"/>
                          </a:solidFill>
                          <a:latin typeface="Calibri"/>
                        </a:rPr>
                        <a:t>-4,5%</a:t>
                      </a:r>
                    </a:p>
                  </a:txBody>
                  <a:tcPr marL="0" marR="0" marT="0" marB="0" anchor="ctr">
                    <a:lnL>
                      <a:noFill/>
                    </a:lnL>
                    <a:lnR>
                      <a:noFill/>
                    </a:lnR>
                    <a:lnT>
                      <a:noFill/>
                    </a:lnT>
                    <a:lnB>
                      <a:noFill/>
                    </a:lnB>
                    <a:solidFill>
                      <a:srgbClr val="FF0000"/>
                    </a:solidFill>
                  </a:tcPr>
                </a:tc>
                <a:tc>
                  <a:txBody>
                    <a:bodyPr/>
                    <a:lstStyle/>
                    <a:p>
                      <a:pPr algn="l" fontAlgn="b"/>
                      <a:r>
                        <a:rPr lang="pt-BR" sz="1200" b="0" i="0" u="none" strike="noStrike" dirty="0">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pt-BR" sz="1200" b="1" i="0" u="none" strike="noStrike" dirty="0">
                          <a:solidFill>
                            <a:srgbClr val="FFFFFF"/>
                          </a:solidFill>
                          <a:latin typeface="Calibri"/>
                        </a:rPr>
                        <a:t>           89.804 </a:t>
                      </a:r>
                    </a:p>
                  </a:txBody>
                  <a:tcPr marL="0" marR="0" marT="0" marB="0" anchor="b">
                    <a:lnL>
                      <a:noFill/>
                    </a:lnL>
                    <a:lnR>
                      <a:noFill/>
                    </a:lnR>
                    <a:lnT>
                      <a:noFill/>
                    </a:lnT>
                    <a:lnB>
                      <a:noFill/>
                    </a:lnB>
                    <a:solidFill>
                      <a:srgbClr val="974807"/>
                    </a:solidFill>
                  </a:tcPr>
                </a:tc>
                <a:tc>
                  <a:txBody>
                    <a:bodyPr/>
                    <a:lstStyle/>
                    <a:p>
                      <a:pPr algn="l" fontAlgn="b"/>
                      <a:r>
                        <a:rPr lang="pt-BR" sz="1200" b="1" i="0" u="none" strike="noStrike">
                          <a:solidFill>
                            <a:srgbClr val="FFFFFF"/>
                          </a:solidFill>
                          <a:latin typeface="Calibri"/>
                        </a:rPr>
                        <a:t>           89.454 </a:t>
                      </a:r>
                    </a:p>
                  </a:txBody>
                  <a:tcPr marL="0" marR="0" marT="0" marB="0" anchor="b">
                    <a:lnL>
                      <a:noFill/>
                    </a:lnL>
                    <a:lnR>
                      <a:noFill/>
                    </a:lnR>
                    <a:lnT>
                      <a:noFill/>
                    </a:lnT>
                    <a:lnB>
                      <a:noFill/>
                    </a:lnB>
                    <a:solidFill>
                      <a:srgbClr val="974807"/>
                    </a:solidFill>
                  </a:tcPr>
                </a:tc>
                <a:tc>
                  <a:txBody>
                    <a:bodyPr/>
                    <a:lstStyle/>
                    <a:p>
                      <a:pPr algn="ctr" fontAlgn="ctr"/>
                      <a:r>
                        <a:rPr lang="pt-BR" sz="1200" b="1" i="0" u="none" strike="noStrike" dirty="0">
                          <a:solidFill>
                            <a:srgbClr val="FFFFFF"/>
                          </a:solidFill>
                          <a:latin typeface="Calibri"/>
                        </a:rPr>
                        <a:t>-0,4%</a:t>
                      </a:r>
                    </a:p>
                  </a:txBody>
                  <a:tcPr marL="0" marR="0" marT="0" marB="0" anchor="ctr">
                    <a:lnL>
                      <a:noFill/>
                    </a:lnL>
                    <a:lnR>
                      <a:noFill/>
                    </a:lnR>
                    <a:lnT>
                      <a:noFill/>
                    </a:lnT>
                    <a:lnB>
                      <a:noFill/>
                    </a:lnB>
                    <a:solidFill>
                      <a:srgbClr val="FF0000"/>
                    </a:solidFill>
                  </a:tcPr>
                </a:tc>
              </a:tr>
            </a:tbl>
          </a:graphicData>
        </a:graphic>
      </p:graphicFrame>
      <p:sp>
        <p:nvSpPr>
          <p:cNvPr id="6" name="CaixaDeTexto 1"/>
          <p:cNvSpPr txBox="1"/>
          <p:nvPr/>
        </p:nvSpPr>
        <p:spPr>
          <a:xfrm>
            <a:off x="10620375" y="3971925"/>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pt-BR" sz="1100"/>
          </a:p>
        </p:txBody>
      </p:sp>
      <p:sp>
        <p:nvSpPr>
          <p:cNvPr id="7" name="CaixaDeTexto 2"/>
          <p:cNvSpPr txBox="1"/>
          <p:nvPr/>
        </p:nvSpPr>
        <p:spPr>
          <a:xfrm>
            <a:off x="10620375" y="1524000"/>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pt-BR" sz="1100"/>
          </a:p>
        </p:txBody>
      </p:sp>
      <p:sp>
        <p:nvSpPr>
          <p:cNvPr id="8" name="Rectangle 2"/>
          <p:cNvSpPr txBox="1">
            <a:spLocks noChangeArrowheads="1"/>
          </p:cNvSpPr>
          <p:nvPr/>
        </p:nvSpPr>
        <p:spPr>
          <a:xfrm>
            <a:off x="2339752" y="188640"/>
            <a:ext cx="6480720" cy="648072"/>
          </a:xfrm>
          <a:prstGeom prst="rect">
            <a:avLst/>
          </a:prstGeom>
        </p:spPr>
        <p:txBody>
          <a:bodyPr/>
          <a:lstStyle/>
          <a:p>
            <a:pPr indent="-342900" algn="r">
              <a:defRPr/>
            </a:pPr>
            <a:r>
              <a:rPr lang="en-US" sz="2800" b="1" dirty="0">
                <a:solidFill>
                  <a:schemeClr val="bg1"/>
                </a:solidFill>
              </a:rPr>
              <a:t>DOMESTIC FUEL SALES</a:t>
            </a:r>
            <a:endParaRPr lang="en-US" sz="2800" b="1" dirty="0">
              <a:solidFill>
                <a:schemeClr val="bg1"/>
              </a:solidFill>
              <a:cs typeface="Arial" pitchFamily="34" charset="0"/>
            </a:endParaRPr>
          </a:p>
        </p:txBody>
      </p:sp>
    </p:spTree>
    <p:extLst>
      <p:ext uri="{BB962C8B-B14F-4D97-AF65-F5344CB8AC3E}">
        <p14:creationId xmlns="" xmlns:p14="http://schemas.microsoft.com/office/powerpoint/2010/main" val="42570386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5496" y="6611803"/>
            <a:ext cx="9108504" cy="246221"/>
          </a:xfrm>
          <a:prstGeom prst="rect">
            <a:avLst/>
          </a:prstGeom>
          <a:noFill/>
        </p:spPr>
        <p:txBody>
          <a:bodyPr wrap="square" rtlCol="0">
            <a:spAutoFit/>
          </a:bodyPr>
          <a:lstStyle/>
          <a:p>
            <a:r>
              <a:rPr lang="pt-BR" sz="1000" dirty="0" smtClean="0"/>
              <a:t>*  Source: ANP.  </a:t>
            </a:r>
            <a:endParaRPr lang="pt-BR" sz="1000" dirty="0"/>
          </a:p>
        </p:txBody>
      </p:sp>
      <p:sp>
        <p:nvSpPr>
          <p:cNvPr id="18" name="Retângulo 17"/>
          <p:cNvSpPr/>
          <p:nvPr/>
        </p:nvSpPr>
        <p:spPr>
          <a:xfrm>
            <a:off x="179512" y="2996952"/>
            <a:ext cx="28803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en-US" sz="2800" b="1" dirty="0">
                <a:solidFill>
                  <a:schemeClr val="bg1"/>
                </a:solidFill>
              </a:rPr>
              <a:t>DOMESTIC </a:t>
            </a:r>
            <a:r>
              <a:rPr lang="pt-BR" sz="2800" b="1" dirty="0">
                <a:solidFill>
                  <a:schemeClr val="bg1"/>
                </a:solidFill>
              </a:rPr>
              <a:t>LPG CONSUMPTION</a:t>
            </a:r>
          </a:p>
        </p:txBody>
      </p:sp>
      <p:grpSp>
        <p:nvGrpSpPr>
          <p:cNvPr id="4" name="Grupo 3"/>
          <p:cNvGrpSpPr/>
          <p:nvPr/>
        </p:nvGrpSpPr>
        <p:grpSpPr>
          <a:xfrm>
            <a:off x="5676503" y="1759620"/>
            <a:ext cx="1414463" cy="701675"/>
            <a:chOff x="5676503" y="1759620"/>
            <a:chExt cx="1414463" cy="701675"/>
          </a:xfrm>
        </p:grpSpPr>
        <p:pic>
          <p:nvPicPr>
            <p:cNvPr id="2056" name="Picture 8"/>
            <p:cNvPicPr>
              <a:picLocks noChangeAspect="1" noChangeArrowheads="1"/>
            </p:cNvPicPr>
            <p:nvPr/>
          </p:nvPicPr>
          <p:blipFill>
            <a:blip r:embed="rId3" cstate="print"/>
            <a:srcRect/>
            <a:stretch>
              <a:fillRect/>
            </a:stretch>
          </p:blipFill>
          <p:spPr bwMode="auto">
            <a:xfrm>
              <a:off x="5676503" y="1759620"/>
              <a:ext cx="1414463" cy="701675"/>
            </a:xfrm>
            <a:prstGeom prst="rect">
              <a:avLst/>
            </a:prstGeom>
            <a:noFill/>
            <a:ln w="9525">
              <a:noFill/>
              <a:miter lim="800000"/>
              <a:headEnd/>
              <a:tailEnd/>
            </a:ln>
            <a:effectLst/>
          </p:spPr>
        </p:pic>
        <p:sp>
          <p:nvSpPr>
            <p:cNvPr id="2" name="CaixaDeTexto 1"/>
            <p:cNvSpPr txBox="1"/>
            <p:nvPr/>
          </p:nvSpPr>
          <p:spPr>
            <a:xfrm>
              <a:off x="6203355" y="2047056"/>
              <a:ext cx="672901" cy="292388"/>
            </a:xfrm>
            <a:prstGeom prst="rect">
              <a:avLst/>
            </a:prstGeom>
            <a:solidFill>
              <a:schemeClr val="bg1"/>
            </a:solidFill>
          </p:spPr>
          <p:txBody>
            <a:bodyPr wrap="square" rtlCol="0">
              <a:spAutoFit/>
            </a:bodyPr>
            <a:lstStyle/>
            <a:p>
              <a:r>
                <a:rPr lang="pt-BR" sz="1300" b="1" dirty="0" smtClean="0">
                  <a:solidFill>
                    <a:schemeClr val="accent1"/>
                  </a:solidFill>
                </a:rPr>
                <a:t>1.13%</a:t>
              </a:r>
              <a:endParaRPr lang="pt-BR" sz="1300" b="1" dirty="0">
                <a:solidFill>
                  <a:schemeClr val="accent1"/>
                </a:solidFill>
              </a:endParaRPr>
            </a:p>
          </p:txBody>
        </p:sp>
      </p:grpSp>
      <p:grpSp>
        <p:nvGrpSpPr>
          <p:cNvPr id="3" name="Grupo 2"/>
          <p:cNvGrpSpPr/>
          <p:nvPr/>
        </p:nvGrpSpPr>
        <p:grpSpPr>
          <a:xfrm>
            <a:off x="3904804" y="5850285"/>
            <a:ext cx="1500187" cy="701675"/>
            <a:chOff x="3904804" y="5850285"/>
            <a:chExt cx="1500187" cy="701675"/>
          </a:xfrm>
        </p:grpSpPr>
        <p:pic>
          <p:nvPicPr>
            <p:cNvPr id="2057" name="Picture 9"/>
            <p:cNvPicPr>
              <a:picLocks noChangeAspect="1" noChangeArrowheads="1"/>
            </p:cNvPicPr>
            <p:nvPr/>
          </p:nvPicPr>
          <p:blipFill>
            <a:blip r:embed="rId4" cstate="print"/>
            <a:srcRect/>
            <a:stretch>
              <a:fillRect/>
            </a:stretch>
          </p:blipFill>
          <p:spPr bwMode="auto">
            <a:xfrm>
              <a:off x="3904804" y="5850285"/>
              <a:ext cx="1500187" cy="701675"/>
            </a:xfrm>
            <a:prstGeom prst="rect">
              <a:avLst/>
            </a:prstGeom>
            <a:noFill/>
            <a:ln w="9525">
              <a:noFill/>
              <a:miter lim="800000"/>
              <a:headEnd/>
              <a:tailEnd/>
            </a:ln>
            <a:effectLst/>
          </p:spPr>
        </p:pic>
        <p:sp>
          <p:nvSpPr>
            <p:cNvPr id="15" name="CaixaDeTexto 14"/>
            <p:cNvSpPr txBox="1"/>
            <p:nvPr/>
          </p:nvSpPr>
          <p:spPr>
            <a:xfrm>
              <a:off x="4467648" y="6129409"/>
              <a:ext cx="672901" cy="292388"/>
            </a:xfrm>
            <a:prstGeom prst="rect">
              <a:avLst/>
            </a:prstGeom>
            <a:solidFill>
              <a:schemeClr val="bg1"/>
            </a:solidFill>
          </p:spPr>
          <p:txBody>
            <a:bodyPr wrap="square" rtlCol="0">
              <a:spAutoFit/>
            </a:bodyPr>
            <a:lstStyle/>
            <a:p>
              <a:r>
                <a:rPr lang="pt-BR" sz="1300" b="1" dirty="0" smtClean="0">
                  <a:solidFill>
                    <a:schemeClr val="accent1"/>
                  </a:solidFill>
                </a:rPr>
                <a:t>0.57%</a:t>
              </a:r>
              <a:endParaRPr lang="pt-BR" sz="1300" b="1" dirty="0">
                <a:solidFill>
                  <a:schemeClr val="accent1"/>
                </a:solidFill>
              </a:endParaRPr>
            </a:p>
          </p:txBody>
        </p:sp>
      </p:grpSp>
      <p:grpSp>
        <p:nvGrpSpPr>
          <p:cNvPr id="5" name="Grupo 4"/>
          <p:cNvGrpSpPr/>
          <p:nvPr/>
        </p:nvGrpSpPr>
        <p:grpSpPr>
          <a:xfrm>
            <a:off x="0" y="1196752"/>
            <a:ext cx="5569096" cy="3476129"/>
            <a:chOff x="0" y="1196752"/>
            <a:chExt cx="5569096" cy="3476129"/>
          </a:xfrm>
        </p:grpSpPr>
        <p:sp>
          <p:nvSpPr>
            <p:cNvPr id="13" name="CaixaDeTexto 12"/>
            <p:cNvSpPr txBox="1"/>
            <p:nvPr/>
          </p:nvSpPr>
          <p:spPr>
            <a:xfrm>
              <a:off x="323528" y="4365104"/>
              <a:ext cx="5184576" cy="307777"/>
            </a:xfrm>
            <a:prstGeom prst="rect">
              <a:avLst/>
            </a:prstGeom>
            <a:noFill/>
          </p:spPr>
          <p:txBody>
            <a:bodyPr wrap="square" rtlCol="0">
              <a:spAutoFit/>
            </a:bodyPr>
            <a:lstStyle/>
            <a:p>
              <a:r>
                <a:rPr lang="pt-BR" sz="1400" b="1" dirty="0" smtClean="0"/>
                <a:t>Total 	   7,103        7,135       7,329       7,402      7,314       7,396</a:t>
              </a:r>
              <a:endParaRPr lang="pt-BR" sz="1400" b="1" dirty="0"/>
            </a:p>
          </p:txBody>
        </p:sp>
        <p:pic>
          <p:nvPicPr>
            <p:cNvPr id="2054" name="Picture 6"/>
            <p:cNvPicPr>
              <a:picLocks noChangeAspect="1" noChangeArrowheads="1"/>
            </p:cNvPicPr>
            <p:nvPr/>
          </p:nvPicPr>
          <p:blipFill>
            <a:blip r:embed="rId5" cstate="print"/>
            <a:srcRect/>
            <a:stretch>
              <a:fillRect/>
            </a:stretch>
          </p:blipFill>
          <p:spPr bwMode="auto">
            <a:xfrm>
              <a:off x="0" y="1196752"/>
              <a:ext cx="5569096" cy="3240360"/>
            </a:xfrm>
            <a:prstGeom prst="rect">
              <a:avLst/>
            </a:prstGeom>
            <a:noFill/>
            <a:ln w="9525">
              <a:noFill/>
              <a:miter lim="800000"/>
              <a:headEnd/>
              <a:tailEnd/>
            </a:ln>
            <a:effectLst/>
          </p:spPr>
        </p:pic>
        <p:sp>
          <p:nvSpPr>
            <p:cNvPr id="14" name="CaixaDeTexto 13"/>
            <p:cNvSpPr txBox="1"/>
            <p:nvPr/>
          </p:nvSpPr>
          <p:spPr>
            <a:xfrm>
              <a:off x="1403648" y="3787013"/>
              <a:ext cx="4104456" cy="602729"/>
            </a:xfrm>
            <a:prstGeom prst="rect">
              <a:avLst/>
            </a:prstGeom>
            <a:solidFill>
              <a:schemeClr val="bg1"/>
            </a:solidFill>
          </p:spPr>
          <p:txBody>
            <a:bodyPr wrap="square" rtlCol="0">
              <a:spAutoFit/>
            </a:bodyPr>
            <a:lstStyle/>
            <a:p>
              <a:pPr>
                <a:spcAft>
                  <a:spcPts val="500"/>
                </a:spcAft>
              </a:pPr>
              <a:r>
                <a:rPr lang="pt-BR" sz="1450" dirty="0" smtClean="0"/>
                <a:t>1,972      2,009      2,128      2,155      2,045      2,066</a:t>
              </a:r>
            </a:p>
            <a:p>
              <a:pPr>
                <a:spcAft>
                  <a:spcPts val="500"/>
                </a:spcAft>
              </a:pPr>
              <a:r>
                <a:rPr lang="pt-BR" sz="1450" dirty="0" smtClean="0"/>
                <a:t>5,131</a:t>
              </a:r>
              <a:r>
                <a:rPr lang="pt-BR" sz="1450" dirty="0"/>
                <a:t> </a:t>
              </a:r>
              <a:r>
                <a:rPr lang="pt-BR" sz="1450" dirty="0" smtClean="0"/>
                <a:t>     5,126      5,201      5,247      5,269      5,330 </a:t>
              </a:r>
              <a:endParaRPr lang="pt-BR" sz="1450" dirty="0"/>
            </a:p>
          </p:txBody>
        </p:sp>
        <p:sp>
          <p:nvSpPr>
            <p:cNvPr id="17" name="CaixaDeTexto 16"/>
            <p:cNvSpPr txBox="1"/>
            <p:nvPr/>
          </p:nvSpPr>
          <p:spPr>
            <a:xfrm>
              <a:off x="714814" y="1230412"/>
              <a:ext cx="616826" cy="2405787"/>
            </a:xfrm>
            <a:prstGeom prst="rect">
              <a:avLst/>
            </a:prstGeom>
            <a:solidFill>
              <a:schemeClr val="bg1"/>
            </a:solidFill>
          </p:spPr>
          <p:txBody>
            <a:bodyPr wrap="square" rtlCol="0">
              <a:spAutoFit/>
            </a:bodyPr>
            <a:lstStyle/>
            <a:p>
              <a:pPr>
                <a:spcAft>
                  <a:spcPts val="500"/>
                </a:spcAft>
              </a:pPr>
              <a:r>
                <a:rPr lang="pt-BR" sz="1300" dirty="0" smtClean="0"/>
                <a:t>8,000</a:t>
              </a:r>
            </a:p>
            <a:p>
              <a:pPr>
                <a:spcAft>
                  <a:spcPts val="500"/>
                </a:spcAft>
              </a:pPr>
              <a:r>
                <a:rPr lang="pt-BR" sz="1300" dirty="0" smtClean="0"/>
                <a:t>7,000</a:t>
              </a:r>
            </a:p>
            <a:p>
              <a:pPr>
                <a:spcAft>
                  <a:spcPts val="500"/>
                </a:spcAft>
              </a:pPr>
              <a:r>
                <a:rPr lang="pt-BR" sz="1300" dirty="0" smtClean="0"/>
                <a:t>6,000</a:t>
              </a:r>
            </a:p>
            <a:p>
              <a:pPr>
                <a:spcAft>
                  <a:spcPts val="500"/>
                </a:spcAft>
              </a:pPr>
              <a:r>
                <a:rPr lang="pt-BR" sz="1300" dirty="0" smtClean="0"/>
                <a:t>5,000</a:t>
              </a:r>
            </a:p>
            <a:p>
              <a:pPr>
                <a:spcAft>
                  <a:spcPts val="500"/>
                </a:spcAft>
              </a:pPr>
              <a:r>
                <a:rPr lang="pt-BR" sz="1300" dirty="0" smtClean="0"/>
                <a:t>4,000</a:t>
              </a:r>
            </a:p>
            <a:p>
              <a:pPr>
                <a:spcAft>
                  <a:spcPts val="500"/>
                </a:spcAft>
              </a:pPr>
              <a:r>
                <a:rPr lang="pt-BR" sz="1300" dirty="0" smtClean="0"/>
                <a:t>3,000</a:t>
              </a:r>
            </a:p>
            <a:p>
              <a:pPr>
                <a:spcAft>
                  <a:spcPts val="500"/>
                </a:spcAft>
              </a:pPr>
              <a:r>
                <a:rPr lang="pt-BR" sz="1300" dirty="0" smtClean="0"/>
                <a:t>2,000</a:t>
              </a:r>
            </a:p>
            <a:p>
              <a:pPr>
                <a:spcAft>
                  <a:spcPts val="500"/>
                </a:spcAft>
              </a:pPr>
              <a:r>
                <a:rPr lang="pt-BR" sz="1300" dirty="0" smtClean="0"/>
                <a:t>1,000</a:t>
              </a:r>
              <a:endParaRPr lang="pt-BR" sz="1300" dirty="0"/>
            </a:p>
            <a:p>
              <a:pPr>
                <a:spcAft>
                  <a:spcPts val="500"/>
                </a:spcAft>
              </a:pPr>
              <a:endParaRPr lang="pt-BR" sz="1300" dirty="0"/>
            </a:p>
          </p:txBody>
        </p:sp>
      </p:grpSp>
      <p:grpSp>
        <p:nvGrpSpPr>
          <p:cNvPr id="6" name="Grupo 5"/>
          <p:cNvGrpSpPr/>
          <p:nvPr/>
        </p:nvGrpSpPr>
        <p:grpSpPr>
          <a:xfrm>
            <a:off x="5413375" y="3573016"/>
            <a:ext cx="3839145" cy="3188097"/>
            <a:chOff x="5413375" y="3573016"/>
            <a:chExt cx="3839145" cy="3188097"/>
          </a:xfrm>
        </p:grpSpPr>
        <p:pic>
          <p:nvPicPr>
            <p:cNvPr id="2055" name="Picture 7"/>
            <p:cNvPicPr>
              <a:picLocks noChangeAspect="1" noChangeArrowheads="1"/>
            </p:cNvPicPr>
            <p:nvPr/>
          </p:nvPicPr>
          <p:blipFill>
            <a:blip r:embed="rId6" cstate="print"/>
            <a:srcRect/>
            <a:stretch>
              <a:fillRect/>
            </a:stretch>
          </p:blipFill>
          <p:spPr bwMode="auto">
            <a:xfrm>
              <a:off x="5413375" y="3573016"/>
              <a:ext cx="3730625" cy="2951163"/>
            </a:xfrm>
            <a:prstGeom prst="rect">
              <a:avLst/>
            </a:prstGeom>
            <a:noFill/>
            <a:ln w="9525">
              <a:noFill/>
              <a:miter lim="800000"/>
              <a:headEnd/>
              <a:tailEnd/>
            </a:ln>
            <a:effectLst/>
          </p:spPr>
        </p:pic>
        <p:sp>
          <p:nvSpPr>
            <p:cNvPr id="24" name="CaixaDeTexto 23"/>
            <p:cNvSpPr txBox="1"/>
            <p:nvPr/>
          </p:nvSpPr>
          <p:spPr>
            <a:xfrm>
              <a:off x="5868144" y="6453336"/>
              <a:ext cx="3384376" cy="307777"/>
            </a:xfrm>
            <a:prstGeom prst="rect">
              <a:avLst/>
            </a:prstGeom>
            <a:noFill/>
          </p:spPr>
          <p:txBody>
            <a:bodyPr wrap="square" rtlCol="0">
              <a:spAutoFit/>
            </a:bodyPr>
            <a:lstStyle/>
            <a:p>
              <a:r>
                <a:rPr lang="pt-BR" sz="1400" b="1" dirty="0" smtClean="0"/>
                <a:t>Total 	     4,245                   4,269</a:t>
              </a:r>
              <a:endParaRPr lang="pt-BR" sz="1400" b="1" dirty="0"/>
            </a:p>
          </p:txBody>
        </p:sp>
        <p:sp>
          <p:nvSpPr>
            <p:cNvPr id="12" name="CaixaDeTexto 11"/>
            <p:cNvSpPr txBox="1"/>
            <p:nvPr/>
          </p:nvSpPr>
          <p:spPr>
            <a:xfrm>
              <a:off x="6948264" y="5900660"/>
              <a:ext cx="2160240" cy="587340"/>
            </a:xfrm>
            <a:prstGeom prst="rect">
              <a:avLst/>
            </a:prstGeom>
            <a:solidFill>
              <a:schemeClr val="bg1"/>
            </a:solidFill>
          </p:spPr>
          <p:txBody>
            <a:bodyPr wrap="square" rtlCol="0">
              <a:spAutoFit/>
            </a:bodyPr>
            <a:lstStyle/>
            <a:p>
              <a:pPr>
                <a:spcAft>
                  <a:spcPts val="500"/>
                </a:spcAft>
              </a:pPr>
              <a:r>
                <a:rPr lang="pt-BR" sz="1400" dirty="0" smtClean="0"/>
                <a:t>1,198                   1,175</a:t>
              </a:r>
            </a:p>
            <a:p>
              <a:pPr>
                <a:spcAft>
                  <a:spcPts val="500"/>
                </a:spcAft>
              </a:pPr>
              <a:r>
                <a:rPr lang="pt-BR" sz="1400" dirty="0" smtClean="0"/>
                <a:t>3,047</a:t>
              </a:r>
              <a:r>
                <a:rPr lang="pt-BR" sz="1400" dirty="0"/>
                <a:t> </a:t>
              </a:r>
              <a:r>
                <a:rPr lang="pt-BR" sz="1400" dirty="0" smtClean="0"/>
                <a:t>                  3,094	</a:t>
              </a:r>
              <a:endParaRPr lang="pt-BR" sz="1400" dirty="0"/>
            </a:p>
          </p:txBody>
        </p:sp>
        <p:sp>
          <p:nvSpPr>
            <p:cNvPr id="19" name="CaixaDeTexto 18"/>
            <p:cNvSpPr txBox="1"/>
            <p:nvPr/>
          </p:nvSpPr>
          <p:spPr>
            <a:xfrm>
              <a:off x="6038000" y="3584236"/>
              <a:ext cx="616826" cy="2062103"/>
            </a:xfrm>
            <a:prstGeom prst="rect">
              <a:avLst/>
            </a:prstGeom>
            <a:solidFill>
              <a:schemeClr val="bg1"/>
            </a:solidFill>
          </p:spPr>
          <p:txBody>
            <a:bodyPr wrap="square" rtlCol="0">
              <a:spAutoFit/>
            </a:bodyPr>
            <a:lstStyle/>
            <a:p>
              <a:pPr>
                <a:spcAft>
                  <a:spcPts val="1100"/>
                </a:spcAft>
              </a:pPr>
              <a:r>
                <a:rPr lang="pt-BR" sz="1300" dirty="0" smtClean="0"/>
                <a:t>5,000</a:t>
              </a:r>
            </a:p>
            <a:p>
              <a:pPr>
                <a:spcAft>
                  <a:spcPts val="1100"/>
                </a:spcAft>
              </a:pPr>
              <a:r>
                <a:rPr lang="pt-BR" sz="1300" dirty="0" smtClean="0"/>
                <a:t>4,000</a:t>
              </a:r>
            </a:p>
            <a:p>
              <a:pPr>
                <a:spcAft>
                  <a:spcPts val="1100"/>
                </a:spcAft>
              </a:pPr>
              <a:r>
                <a:rPr lang="pt-BR" sz="1300" dirty="0" smtClean="0"/>
                <a:t>3,000</a:t>
              </a:r>
            </a:p>
            <a:p>
              <a:pPr>
                <a:spcAft>
                  <a:spcPts val="1100"/>
                </a:spcAft>
              </a:pPr>
              <a:r>
                <a:rPr lang="pt-BR" sz="1300" dirty="0" smtClean="0"/>
                <a:t>2,000</a:t>
              </a:r>
            </a:p>
            <a:p>
              <a:pPr>
                <a:spcAft>
                  <a:spcPts val="1100"/>
                </a:spcAft>
              </a:pPr>
              <a:r>
                <a:rPr lang="pt-BR" sz="1300" dirty="0" smtClean="0"/>
                <a:t>1,000</a:t>
              </a:r>
              <a:endParaRPr lang="pt-BR" sz="1300" dirty="0"/>
            </a:p>
            <a:p>
              <a:pPr>
                <a:spcAft>
                  <a:spcPts val="1100"/>
                </a:spcAft>
              </a:pPr>
              <a:endParaRPr lang="pt-BR" sz="1300" dirty="0"/>
            </a:p>
          </p:txBody>
        </p:sp>
      </p:grpSp>
    </p:spTree>
    <p:extLst>
      <p:ext uri="{BB962C8B-B14F-4D97-AF65-F5344CB8AC3E}">
        <p14:creationId xmlns="" xmlns:p14="http://schemas.microsoft.com/office/powerpoint/2010/main" val="37506647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8215338" y="3357562"/>
            <a:ext cx="428628"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1619672" y="1367481"/>
            <a:ext cx="5067444" cy="523220"/>
          </a:xfrm>
          <a:prstGeom prst="rect">
            <a:avLst/>
          </a:prstGeom>
          <a:noFill/>
        </p:spPr>
        <p:txBody>
          <a:bodyPr wrap="square" rtlCol="0">
            <a:spAutoFit/>
          </a:bodyPr>
          <a:lstStyle/>
          <a:p>
            <a:pPr lvl="0"/>
            <a:r>
              <a:rPr lang="en-US" sz="2800" b="1" dirty="0" smtClean="0">
                <a:solidFill>
                  <a:srgbClr val="009211"/>
                </a:solidFill>
              </a:rPr>
              <a:t>Market Share Wholesale </a:t>
            </a:r>
            <a:endParaRPr lang="pt-BR" sz="2800" b="1" dirty="0">
              <a:solidFill>
                <a:srgbClr val="009211"/>
              </a:solidFill>
            </a:endParaRPr>
          </a:p>
        </p:txBody>
      </p:sp>
      <p:sp>
        <p:nvSpPr>
          <p:cNvPr id="9" name="CaixaDeTexto 8"/>
          <p:cNvSpPr txBox="1"/>
          <p:nvPr/>
        </p:nvSpPr>
        <p:spPr>
          <a:xfrm>
            <a:off x="35496" y="6611803"/>
            <a:ext cx="9108504" cy="246221"/>
          </a:xfrm>
          <a:prstGeom prst="rect">
            <a:avLst/>
          </a:prstGeom>
          <a:noFill/>
        </p:spPr>
        <p:txBody>
          <a:bodyPr wrap="square" rtlCol="0">
            <a:spAutoFit/>
          </a:bodyPr>
          <a:lstStyle/>
          <a:p>
            <a:r>
              <a:rPr lang="pt-BR" sz="1000" dirty="0" smtClean="0"/>
              <a:t>*  Source: ANP.  </a:t>
            </a:r>
            <a:endParaRPr lang="pt-BR" sz="1000" dirty="0"/>
          </a:p>
        </p:txBody>
      </p:sp>
      <p:sp>
        <p:nvSpPr>
          <p:cNvPr id="12"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pt-BR" sz="2800" b="1" dirty="0">
                <a:solidFill>
                  <a:schemeClr val="bg1"/>
                </a:solidFill>
              </a:rPr>
              <a:t>MARKET SHARE</a:t>
            </a:r>
          </a:p>
        </p:txBody>
      </p:sp>
      <p:grpSp>
        <p:nvGrpSpPr>
          <p:cNvPr id="5" name="Grupo 4"/>
          <p:cNvGrpSpPr/>
          <p:nvPr/>
        </p:nvGrpSpPr>
        <p:grpSpPr>
          <a:xfrm>
            <a:off x="1691680" y="2050182"/>
            <a:ext cx="6192688" cy="5366958"/>
            <a:chOff x="1691680" y="2050182"/>
            <a:chExt cx="6192688" cy="5366958"/>
          </a:xfrm>
        </p:grpSpPr>
        <p:pic>
          <p:nvPicPr>
            <p:cNvPr id="8" name="Imagem 7"/>
            <p:cNvPicPr/>
            <p:nvPr/>
          </p:nvPicPr>
          <p:blipFill>
            <a:blip r:embed="rId3" cstate="print"/>
            <a:srcRect t="6807"/>
            <a:stretch>
              <a:fillRect/>
            </a:stretch>
          </p:blipFill>
          <p:spPr bwMode="auto">
            <a:xfrm>
              <a:off x="1691680" y="2050182"/>
              <a:ext cx="6192688" cy="4032448"/>
            </a:xfrm>
            <a:prstGeom prst="rect">
              <a:avLst/>
            </a:prstGeom>
            <a:noFill/>
            <a:ln w="9525">
              <a:noFill/>
              <a:miter lim="800000"/>
              <a:headEnd/>
              <a:tailEnd/>
            </a:ln>
            <a:effectLst/>
          </p:spPr>
        </p:pic>
        <p:sp>
          <p:nvSpPr>
            <p:cNvPr id="4" name="Retângulo 3"/>
            <p:cNvSpPr/>
            <p:nvPr/>
          </p:nvSpPr>
          <p:spPr>
            <a:xfrm>
              <a:off x="4589748" y="2492896"/>
              <a:ext cx="1926468"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4584028" y="2451678"/>
              <a:ext cx="2119681" cy="4965462"/>
            </a:xfrm>
            <a:prstGeom prst="rect">
              <a:avLst/>
            </a:prstGeom>
            <a:noFill/>
          </p:spPr>
          <p:txBody>
            <a:bodyPr wrap="square" rtlCol="0">
              <a:spAutoFit/>
            </a:bodyPr>
            <a:lstStyle/>
            <a:p>
              <a:pPr>
                <a:spcAft>
                  <a:spcPts val="400"/>
                </a:spcAft>
              </a:pPr>
              <a:r>
                <a:rPr lang="pt-BR" dirty="0" smtClean="0"/>
                <a:t>23.09%         23.85%</a:t>
              </a:r>
            </a:p>
            <a:p>
              <a:pPr>
                <a:spcAft>
                  <a:spcPts val="400"/>
                </a:spcAft>
              </a:pPr>
              <a:r>
                <a:rPr lang="pt-BR" dirty="0" smtClean="0"/>
                <a:t>22.60%         21.64%</a:t>
              </a:r>
              <a:endParaRPr lang="pt-BR" dirty="0"/>
            </a:p>
            <a:p>
              <a:pPr>
                <a:spcAft>
                  <a:spcPts val="400"/>
                </a:spcAft>
              </a:pPr>
              <a:r>
                <a:rPr lang="pt-BR" dirty="0" smtClean="0"/>
                <a:t>20.48%         20.51%</a:t>
              </a:r>
              <a:endParaRPr lang="pt-BR" dirty="0"/>
            </a:p>
            <a:p>
              <a:pPr>
                <a:spcAft>
                  <a:spcPts val="400"/>
                </a:spcAft>
              </a:pPr>
              <a:r>
                <a:rPr lang="pt-BR" dirty="0" smtClean="0"/>
                <a:t>19.25%         19.26%</a:t>
              </a:r>
              <a:endParaRPr lang="pt-BR" dirty="0"/>
            </a:p>
            <a:p>
              <a:pPr>
                <a:spcAft>
                  <a:spcPts val="400"/>
                </a:spcAft>
              </a:pPr>
              <a:r>
                <a:rPr lang="pt-BR" dirty="0" smtClean="0"/>
                <a:t>8.18%            8.17%</a:t>
              </a:r>
              <a:endParaRPr lang="pt-BR" dirty="0"/>
            </a:p>
            <a:p>
              <a:pPr>
                <a:spcAft>
                  <a:spcPts val="400"/>
                </a:spcAft>
              </a:pPr>
              <a:r>
                <a:rPr lang="pt-BR" dirty="0" smtClean="0"/>
                <a:t>3.15%            3.44%</a:t>
              </a:r>
              <a:endParaRPr lang="pt-BR" dirty="0"/>
            </a:p>
            <a:p>
              <a:pPr>
                <a:spcAft>
                  <a:spcPts val="400"/>
                </a:spcAft>
              </a:pPr>
              <a:r>
                <a:rPr lang="pt-BR" dirty="0" smtClean="0"/>
                <a:t>1.76%            1.73%</a:t>
              </a:r>
              <a:endParaRPr lang="pt-BR" dirty="0"/>
            </a:p>
            <a:p>
              <a:pPr>
                <a:spcAft>
                  <a:spcPts val="400"/>
                </a:spcAft>
              </a:pPr>
              <a:r>
                <a:rPr lang="pt-BR" dirty="0" smtClean="0"/>
                <a:t>0.75%            0.72%</a:t>
              </a:r>
            </a:p>
            <a:p>
              <a:pPr>
                <a:spcAft>
                  <a:spcPts val="400"/>
                </a:spcAft>
              </a:pPr>
              <a:r>
                <a:rPr lang="pt-BR" dirty="0" smtClean="0"/>
                <a:t>0.44%            0.26%</a:t>
              </a:r>
              <a:endParaRPr lang="pt-BR" dirty="0"/>
            </a:p>
            <a:p>
              <a:pPr>
                <a:spcAft>
                  <a:spcPts val="400"/>
                </a:spcAft>
              </a:pPr>
              <a:r>
                <a:rPr lang="pt-BR" dirty="0" smtClean="0"/>
                <a:t>0.12%            0.14%</a:t>
              </a:r>
              <a:endParaRPr lang="pt-BR" dirty="0"/>
            </a:p>
            <a:p>
              <a:pPr>
                <a:spcAft>
                  <a:spcPts val="400"/>
                </a:spcAft>
              </a:pPr>
              <a:r>
                <a:rPr lang="pt-BR" dirty="0" smtClean="0"/>
                <a:t>0.18%            0.29%</a:t>
              </a:r>
              <a:endParaRPr lang="pt-BR" dirty="0"/>
            </a:p>
            <a:p>
              <a:pPr>
                <a:spcAft>
                  <a:spcPts val="400"/>
                </a:spcAft>
              </a:pPr>
              <a:endParaRPr lang="pt-BR" dirty="0" smtClean="0"/>
            </a:p>
            <a:p>
              <a:pPr>
                <a:spcAft>
                  <a:spcPts val="400"/>
                </a:spcAft>
              </a:pPr>
              <a:endParaRPr lang="pt-BR" dirty="0"/>
            </a:p>
            <a:p>
              <a:pPr>
                <a:spcAft>
                  <a:spcPts val="400"/>
                </a:spcAft>
              </a:pPr>
              <a:endParaRPr lang="pt-BR" dirty="0"/>
            </a:p>
            <a:p>
              <a:pPr>
                <a:spcAft>
                  <a:spcPts val="400"/>
                </a:spcAft>
              </a:pPr>
              <a:r>
                <a:rPr lang="pt-BR" dirty="0" smtClean="0"/>
                <a:t>  </a:t>
              </a:r>
              <a:endParaRPr lang="pt-BR" dirty="0"/>
            </a:p>
          </p:txBody>
        </p:sp>
      </p:grpSp>
    </p:spTree>
    <p:extLst>
      <p:ext uri="{BB962C8B-B14F-4D97-AF65-F5344CB8AC3E}">
        <p14:creationId xmlns="" xmlns:p14="http://schemas.microsoft.com/office/powerpoint/2010/main" val="19520139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m 19" descr="mapa-brasil_estados_sem_nomes.jpg"/>
          <p:cNvPicPr>
            <a:picLocks noChangeAspect="1"/>
          </p:cNvPicPr>
          <p:nvPr/>
        </p:nvPicPr>
        <p:blipFill>
          <a:blip r:embed="rId3" cstate="print"/>
          <a:stretch>
            <a:fillRect/>
          </a:stretch>
        </p:blipFill>
        <p:spPr>
          <a:xfrm>
            <a:off x="251521" y="1196752"/>
            <a:ext cx="4724370" cy="4464496"/>
          </a:xfrm>
          <a:prstGeom prst="rect">
            <a:avLst/>
          </a:prstGeom>
        </p:spPr>
      </p:pic>
      <p:cxnSp>
        <p:nvCxnSpPr>
          <p:cNvPr id="31" name="Conector de seta reta 30"/>
          <p:cNvCxnSpPr>
            <a:stCxn id="29" idx="6"/>
          </p:cNvCxnSpPr>
          <p:nvPr/>
        </p:nvCxnSpPr>
        <p:spPr>
          <a:xfrm flipV="1">
            <a:off x="4809751" y="2708921"/>
            <a:ext cx="637228" cy="9530"/>
          </a:xfrm>
          <a:prstGeom prst="straightConnector1">
            <a:avLst/>
          </a:prstGeom>
          <a:ln>
            <a:solidFill>
              <a:srgbClr val="00863D"/>
            </a:solidFil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7" name="CaixaDeTexto 16"/>
          <p:cNvSpPr txBox="1"/>
          <p:nvPr/>
        </p:nvSpPr>
        <p:spPr>
          <a:xfrm>
            <a:off x="107504" y="6567155"/>
            <a:ext cx="5976664" cy="246221"/>
          </a:xfrm>
          <a:prstGeom prst="rect">
            <a:avLst/>
          </a:prstGeom>
          <a:noFill/>
        </p:spPr>
        <p:txBody>
          <a:bodyPr wrap="square" rtlCol="0">
            <a:spAutoFit/>
          </a:bodyPr>
          <a:lstStyle/>
          <a:p>
            <a:r>
              <a:rPr lang="pt-BR" sz="1000" dirty="0" smtClean="0"/>
              <a:t>* Source: SISCOMEX.</a:t>
            </a:r>
            <a:endParaRPr lang="pt-BR" sz="1000" dirty="0"/>
          </a:p>
        </p:txBody>
      </p:sp>
      <p:sp>
        <p:nvSpPr>
          <p:cNvPr id="30" name="Retângulo 29"/>
          <p:cNvSpPr/>
          <p:nvPr/>
        </p:nvSpPr>
        <p:spPr>
          <a:xfrm>
            <a:off x="4615433" y="1323350"/>
            <a:ext cx="864096" cy="504056"/>
          </a:xfrm>
          <a:prstGeom prst="rect">
            <a:avLst/>
          </a:prstGeom>
          <a:solidFill>
            <a:srgbClr val="00921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b="1" dirty="0" smtClean="0"/>
              <a:t>LPG</a:t>
            </a:r>
            <a:endParaRPr lang="pt-BR" b="1" dirty="0"/>
          </a:p>
        </p:txBody>
      </p:sp>
      <p:sp>
        <p:nvSpPr>
          <p:cNvPr id="32" name="CaixaDeTexto 31"/>
          <p:cNvSpPr txBox="1"/>
          <p:nvPr/>
        </p:nvSpPr>
        <p:spPr>
          <a:xfrm>
            <a:off x="5532487" y="1414408"/>
            <a:ext cx="3312368" cy="338554"/>
          </a:xfrm>
          <a:prstGeom prst="rect">
            <a:avLst/>
          </a:prstGeom>
          <a:noFill/>
        </p:spPr>
        <p:txBody>
          <a:bodyPr wrap="square" rtlCol="0">
            <a:spAutoFit/>
          </a:bodyPr>
          <a:lstStyle/>
          <a:p>
            <a:r>
              <a:rPr lang="en-US" sz="1600" b="1" dirty="0" smtClean="0"/>
              <a:t>2 ports account for 99.1% of imports </a:t>
            </a:r>
            <a:endParaRPr lang="pt-BR" sz="1600" b="1" dirty="0"/>
          </a:p>
        </p:txBody>
      </p:sp>
      <p:sp>
        <p:nvSpPr>
          <p:cNvPr id="29" name="Elipse 28"/>
          <p:cNvSpPr/>
          <p:nvPr/>
        </p:nvSpPr>
        <p:spPr>
          <a:xfrm>
            <a:off x="4644008" y="2636912"/>
            <a:ext cx="165743" cy="163078"/>
          </a:xfrm>
          <a:prstGeom prst="ellipse">
            <a:avLst/>
          </a:prstGeom>
          <a:solidFill>
            <a:srgbClr val="00A828"/>
          </a:solidFill>
          <a:ln>
            <a:solidFill>
              <a:srgbClr val="00863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36" name="Elipse 35"/>
          <p:cNvSpPr/>
          <p:nvPr/>
        </p:nvSpPr>
        <p:spPr>
          <a:xfrm>
            <a:off x="3203848" y="4437112"/>
            <a:ext cx="165743" cy="163078"/>
          </a:xfrm>
          <a:prstGeom prst="ellipse">
            <a:avLst/>
          </a:prstGeom>
          <a:solidFill>
            <a:srgbClr val="00A828"/>
          </a:solidFill>
          <a:ln>
            <a:solidFill>
              <a:srgbClr val="00863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25" name="Retângulo 24"/>
          <p:cNvSpPr/>
          <p:nvPr/>
        </p:nvSpPr>
        <p:spPr>
          <a:xfrm>
            <a:off x="5464671" y="2348880"/>
            <a:ext cx="3312368" cy="648072"/>
          </a:xfrm>
          <a:prstGeom prst="rect">
            <a:avLst/>
          </a:prstGeom>
          <a:solidFill>
            <a:schemeClr val="accent3">
              <a:lumMod val="20000"/>
              <a:lumOff val="80000"/>
            </a:schemeClr>
          </a:solidFill>
          <a:ln w="6350">
            <a:solidFill>
              <a:schemeClr val="tx1">
                <a:lumMod val="65000"/>
                <a:lumOff val="3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pt-BR" b="1" dirty="0" smtClean="0"/>
              <a:t>Suape </a:t>
            </a:r>
            <a:r>
              <a:rPr lang="pt-BR" dirty="0" smtClean="0"/>
              <a:t>(1</a:t>
            </a:r>
            <a:r>
              <a:rPr lang="pt-BR" baseline="30000" dirty="0" smtClean="0"/>
              <a:t>st</a:t>
            </a:r>
            <a:r>
              <a:rPr lang="pt-BR" dirty="0" smtClean="0"/>
              <a:t>): 65.9% </a:t>
            </a:r>
            <a:r>
              <a:rPr lang="pt-BR" dirty="0" err="1" smtClean="0"/>
              <a:t>of</a:t>
            </a:r>
            <a:r>
              <a:rPr lang="pt-BR" dirty="0" smtClean="0"/>
              <a:t> </a:t>
            </a:r>
            <a:r>
              <a:rPr lang="pt-BR" dirty="0" err="1" smtClean="0"/>
              <a:t>imports</a:t>
            </a:r>
            <a:endParaRPr lang="pt-BR" dirty="0"/>
          </a:p>
        </p:txBody>
      </p:sp>
      <p:cxnSp>
        <p:nvCxnSpPr>
          <p:cNvPr id="34" name="Conector de seta reta 33"/>
          <p:cNvCxnSpPr/>
          <p:nvPr/>
        </p:nvCxnSpPr>
        <p:spPr>
          <a:xfrm flipV="1">
            <a:off x="3357389" y="4518645"/>
            <a:ext cx="2088232" cy="9530"/>
          </a:xfrm>
          <a:prstGeom prst="straightConnector1">
            <a:avLst/>
          </a:prstGeom>
          <a:ln>
            <a:solidFill>
              <a:srgbClr val="00863D"/>
            </a:solidFil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7" name="Retângulo 36"/>
          <p:cNvSpPr/>
          <p:nvPr/>
        </p:nvSpPr>
        <p:spPr>
          <a:xfrm>
            <a:off x="5464671" y="4149080"/>
            <a:ext cx="3312368" cy="648072"/>
          </a:xfrm>
          <a:prstGeom prst="rect">
            <a:avLst/>
          </a:prstGeom>
          <a:solidFill>
            <a:schemeClr val="accent3">
              <a:lumMod val="20000"/>
              <a:lumOff val="80000"/>
            </a:schemeClr>
          </a:solidFill>
          <a:ln w="6350">
            <a:solidFill>
              <a:schemeClr val="tx1">
                <a:lumMod val="65000"/>
                <a:lumOff val="3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pt-BR" b="1" dirty="0" smtClean="0"/>
              <a:t>Santos</a:t>
            </a:r>
            <a:r>
              <a:rPr lang="pt-BR" dirty="0" smtClean="0"/>
              <a:t> (2</a:t>
            </a:r>
            <a:r>
              <a:rPr lang="pt-BR" baseline="30000" dirty="0" smtClean="0"/>
              <a:t>nd</a:t>
            </a:r>
            <a:r>
              <a:rPr lang="pt-BR" dirty="0" smtClean="0"/>
              <a:t>): 33.2% </a:t>
            </a:r>
            <a:r>
              <a:rPr lang="pt-BR" dirty="0" err="1" smtClean="0"/>
              <a:t>of</a:t>
            </a:r>
            <a:r>
              <a:rPr lang="pt-BR" dirty="0" smtClean="0"/>
              <a:t> </a:t>
            </a:r>
            <a:r>
              <a:rPr lang="pt-BR" dirty="0" err="1" smtClean="0"/>
              <a:t>imports</a:t>
            </a:r>
            <a:endParaRPr lang="pt-BR" dirty="0"/>
          </a:p>
        </p:txBody>
      </p:sp>
      <p:graphicFrame>
        <p:nvGraphicFramePr>
          <p:cNvPr id="15" name="Tabela 14"/>
          <p:cNvGraphicFramePr>
            <a:graphicFrameLocks noGrp="1"/>
          </p:cNvGraphicFramePr>
          <p:nvPr>
            <p:extLst>
              <p:ext uri="{D42A27DB-BD31-4B8C-83A1-F6EECF244321}">
                <p14:modId xmlns="" xmlns:p14="http://schemas.microsoft.com/office/powerpoint/2010/main" val="3879206767"/>
              </p:ext>
            </p:extLst>
          </p:nvPr>
        </p:nvGraphicFramePr>
        <p:xfrm>
          <a:off x="52955" y="5697657"/>
          <a:ext cx="9036499" cy="818931"/>
        </p:xfrm>
        <a:graphic>
          <a:graphicData uri="http://schemas.openxmlformats.org/drawingml/2006/table">
            <a:tbl>
              <a:tblPr/>
              <a:tblGrid>
                <a:gridCol w="1759622"/>
                <a:gridCol w="1028800"/>
                <a:gridCol w="1028800"/>
                <a:gridCol w="1028800"/>
                <a:gridCol w="1028800"/>
                <a:gridCol w="1028800"/>
                <a:gridCol w="1028800"/>
                <a:gridCol w="1104077"/>
              </a:tblGrid>
              <a:tr h="197673">
                <a:tc>
                  <a:txBody>
                    <a:bodyPr/>
                    <a:lstStyle/>
                    <a:p>
                      <a:pPr algn="ctr" rtl="0" fontAlgn="b"/>
                      <a:r>
                        <a:rPr lang="pt-BR" sz="1200" b="1" i="0" u="none" strike="noStrike" dirty="0" err="1" smtClean="0">
                          <a:solidFill>
                            <a:srgbClr val="FFFFFF"/>
                          </a:solidFill>
                          <a:latin typeface="Calibri"/>
                        </a:rPr>
                        <a:t>Ports</a:t>
                      </a:r>
                      <a:endParaRPr lang="pt-BR" sz="1200" b="1" i="0" u="none" strike="noStrike" dirty="0">
                        <a:solidFill>
                          <a:srgbClr val="FFFFFF"/>
                        </a:solidFill>
                        <a:latin typeface="Calibri"/>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63D"/>
                    </a:solidFill>
                  </a:tcPr>
                </a:tc>
                <a:tc gridSpan="2">
                  <a:txBody>
                    <a:bodyPr/>
                    <a:lstStyle/>
                    <a:p>
                      <a:pPr algn="ctr" rtl="0" fontAlgn="b"/>
                      <a:r>
                        <a:rPr lang="pt-BR" sz="1200" b="1" i="0" u="none" strike="noStrike" dirty="0">
                          <a:solidFill>
                            <a:srgbClr val="FFFFFF"/>
                          </a:solidFill>
                          <a:latin typeface="Calibri"/>
                        </a:rPr>
                        <a:t>2016 (m³)</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63D"/>
                    </a:solidFill>
                  </a:tcPr>
                </a:tc>
                <a:tc hMerge="1">
                  <a:txBody>
                    <a:bodyPr/>
                    <a:lstStyle/>
                    <a:p>
                      <a:endParaRPr lang="pt-BR"/>
                    </a:p>
                  </a:txBody>
                  <a:tcPr/>
                </a:tc>
                <a:tc gridSpan="2">
                  <a:txBody>
                    <a:bodyPr/>
                    <a:lstStyle/>
                    <a:p>
                      <a:pPr algn="ctr" rtl="0" fontAlgn="b"/>
                      <a:r>
                        <a:rPr lang="en-US" sz="1200" b="1" i="0" u="none" strike="noStrike" dirty="0">
                          <a:solidFill>
                            <a:srgbClr val="FFFFFF"/>
                          </a:solidFill>
                          <a:latin typeface="Calibri"/>
                        </a:rPr>
                        <a:t>Jan </a:t>
                      </a:r>
                      <a:r>
                        <a:rPr lang="en-US" sz="1200" b="1" i="0" u="none" strike="noStrike" dirty="0" smtClean="0">
                          <a:solidFill>
                            <a:srgbClr val="FFFFFF"/>
                          </a:solidFill>
                          <a:latin typeface="Calibri"/>
                        </a:rPr>
                        <a:t>- Aug </a:t>
                      </a:r>
                      <a:r>
                        <a:rPr lang="en-US" sz="1200" b="1" i="0" u="none" strike="noStrike" dirty="0">
                          <a:solidFill>
                            <a:srgbClr val="FFFFFF"/>
                          </a:solidFill>
                          <a:latin typeface="Calibri"/>
                        </a:rPr>
                        <a:t>2016 (m³)</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863D"/>
                    </a:solidFill>
                  </a:tcPr>
                </a:tc>
                <a:tc hMerge="1">
                  <a:txBody>
                    <a:bodyPr/>
                    <a:lstStyle/>
                    <a:p>
                      <a:endParaRPr lang="pt-BR"/>
                    </a:p>
                  </a:txBody>
                  <a:tcPr/>
                </a:tc>
                <a:tc gridSpan="2">
                  <a:txBody>
                    <a:bodyPr/>
                    <a:lstStyle/>
                    <a:p>
                      <a:pPr algn="ctr" rtl="0" fontAlgn="b"/>
                      <a:r>
                        <a:rPr lang="en-US" sz="1200" b="1" i="0" u="none" strike="noStrike" dirty="0">
                          <a:solidFill>
                            <a:srgbClr val="FFFFFF"/>
                          </a:solidFill>
                          <a:latin typeface="Calibri"/>
                        </a:rPr>
                        <a:t>Jan </a:t>
                      </a:r>
                      <a:r>
                        <a:rPr lang="en-US" sz="1200" b="1" i="0" u="none" strike="noStrike" dirty="0" smtClean="0">
                          <a:solidFill>
                            <a:srgbClr val="FFFFFF"/>
                          </a:solidFill>
                          <a:latin typeface="Calibri"/>
                        </a:rPr>
                        <a:t>- Aug </a:t>
                      </a:r>
                      <a:r>
                        <a:rPr lang="en-US" sz="1200" b="1" i="0" u="none" strike="noStrike" dirty="0">
                          <a:solidFill>
                            <a:srgbClr val="FFFFFF"/>
                          </a:solidFill>
                          <a:latin typeface="Calibri"/>
                        </a:rPr>
                        <a:t>2017 (m³)</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863D"/>
                    </a:solidFill>
                  </a:tcPr>
                </a:tc>
                <a:tc hMerge="1">
                  <a:txBody>
                    <a:bodyPr/>
                    <a:lstStyle/>
                    <a:p>
                      <a:endParaRPr lang="pt-BR"/>
                    </a:p>
                  </a:txBody>
                  <a:tcPr/>
                </a:tc>
                <a:tc>
                  <a:txBody>
                    <a:bodyPr/>
                    <a:lstStyle/>
                    <a:p>
                      <a:pPr algn="ctr" rtl="0" fontAlgn="b"/>
                      <a:r>
                        <a:rPr lang="pt-BR" sz="1200" b="1" i="0" u="none" strike="noStrike" dirty="0" err="1" smtClean="0">
                          <a:solidFill>
                            <a:srgbClr val="FFFFFF"/>
                          </a:solidFill>
                          <a:latin typeface="Calibri"/>
                        </a:rPr>
                        <a:t>Evolution</a:t>
                      </a:r>
                      <a:endParaRPr lang="pt-BR" sz="1200" b="1" i="0" u="none" strike="noStrike" dirty="0">
                        <a:solidFill>
                          <a:srgbClr val="FFFFFF"/>
                        </a:solidFill>
                        <a:latin typeface="Calibri"/>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863D"/>
                    </a:solidFill>
                  </a:tcPr>
                </a:tc>
              </a:tr>
              <a:tr h="207086">
                <a:tc>
                  <a:txBody>
                    <a:bodyPr/>
                    <a:lstStyle/>
                    <a:p>
                      <a:pPr algn="r" rtl="0" fontAlgn="ctr"/>
                      <a:r>
                        <a:rPr lang="pt-BR" sz="1100" b="0" i="0" u="none" strike="noStrike">
                          <a:latin typeface="Calibri"/>
                        </a:rPr>
                        <a:t>Porto de Suape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2,418,331</a:t>
                      </a:r>
                      <a:endParaRPr lang="pt-BR" sz="1100" b="0"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56.7</a:t>
                      </a:r>
                      <a:r>
                        <a:rPr lang="pt-BR" sz="1100" b="0"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1,937,828</a:t>
                      </a:r>
                      <a:endParaRPr lang="pt-BR" sz="1100" b="0"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59.5</a:t>
                      </a:r>
                      <a:r>
                        <a:rPr lang="pt-BR" sz="1100" b="0"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1" i="0" u="none" strike="noStrike" dirty="0" smtClean="0">
                          <a:latin typeface="Calibri"/>
                        </a:rPr>
                        <a:t>1,803,684</a:t>
                      </a:r>
                      <a:endParaRPr lang="pt-BR" sz="1100" b="1"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1" i="0" u="none" strike="noStrike" dirty="0" smtClean="0">
                          <a:latin typeface="Calibri"/>
                        </a:rPr>
                        <a:t>65.9</a:t>
                      </a:r>
                      <a:r>
                        <a:rPr lang="pt-BR" sz="1100" b="1"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1" i="0" u="none" strike="noStrike" dirty="0">
                          <a:solidFill>
                            <a:srgbClr val="C00000"/>
                          </a:solidFill>
                          <a:latin typeface="Calibri"/>
                        </a:rPr>
                        <a:t>-</a:t>
                      </a:r>
                      <a:r>
                        <a:rPr lang="pt-BR" sz="1100" b="1" i="0" u="none" strike="noStrike" dirty="0" smtClean="0">
                          <a:solidFill>
                            <a:srgbClr val="C00000"/>
                          </a:solidFill>
                          <a:latin typeface="Calibri"/>
                        </a:rPr>
                        <a:t>6.9</a:t>
                      </a:r>
                      <a:r>
                        <a:rPr lang="pt-BR" sz="1100" b="1" i="0" u="none" strike="noStrike" dirty="0">
                          <a:solidFill>
                            <a:srgbClr val="C00000"/>
                          </a:solidFill>
                          <a:latin typeface="Calibri"/>
                        </a:rPr>
                        <a:t>%</a:t>
                      </a:r>
                    </a:p>
                  </a:txBody>
                  <a:tcPr marL="0" marR="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r>
              <a:tr h="207086">
                <a:tc>
                  <a:txBody>
                    <a:bodyPr/>
                    <a:lstStyle/>
                    <a:p>
                      <a:pPr algn="r" rtl="0" fontAlgn="ctr"/>
                      <a:r>
                        <a:rPr lang="pt-BR" sz="1100" b="0" i="0" u="none" strike="noStrike">
                          <a:latin typeface="Calibri"/>
                        </a:rPr>
                        <a:t>Porto de Santos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9F9"/>
                    </a:solidFill>
                  </a:tcPr>
                </a:tc>
                <a:tc>
                  <a:txBody>
                    <a:bodyPr/>
                    <a:lstStyle/>
                    <a:p>
                      <a:pPr algn="ctr" rtl="0" fontAlgn="ctr"/>
                      <a:r>
                        <a:rPr lang="pt-BR" sz="1100" b="0" i="0" u="none" strike="noStrike" dirty="0" smtClean="0">
                          <a:latin typeface="Calibri"/>
                        </a:rPr>
                        <a:t>1,675,214</a:t>
                      </a:r>
                      <a:endParaRPr lang="pt-BR" sz="1100" b="0"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9F9"/>
                    </a:solidFill>
                  </a:tcPr>
                </a:tc>
                <a:tc>
                  <a:txBody>
                    <a:bodyPr/>
                    <a:lstStyle/>
                    <a:p>
                      <a:pPr algn="ctr" rtl="0" fontAlgn="ctr"/>
                      <a:r>
                        <a:rPr lang="pt-BR" sz="1100" b="0" i="0" u="none" strike="noStrike" dirty="0" smtClean="0">
                          <a:latin typeface="Calibri"/>
                        </a:rPr>
                        <a:t>39.3</a:t>
                      </a:r>
                      <a:r>
                        <a:rPr lang="pt-BR" sz="1100" b="0"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9F9"/>
                    </a:solidFill>
                  </a:tcPr>
                </a:tc>
                <a:tc>
                  <a:txBody>
                    <a:bodyPr/>
                    <a:lstStyle/>
                    <a:p>
                      <a:pPr algn="ctr" rtl="0" fontAlgn="ctr"/>
                      <a:r>
                        <a:rPr lang="pt-BR" sz="1100" b="0" i="0" u="none" strike="noStrike" dirty="0" smtClean="0">
                          <a:latin typeface="Calibri"/>
                        </a:rPr>
                        <a:t>1,146,919</a:t>
                      </a:r>
                      <a:endParaRPr lang="pt-BR" sz="1100" b="0"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9F9"/>
                    </a:solidFill>
                  </a:tcPr>
                </a:tc>
                <a:tc>
                  <a:txBody>
                    <a:bodyPr/>
                    <a:lstStyle/>
                    <a:p>
                      <a:pPr algn="ctr" rtl="0" fontAlgn="ctr"/>
                      <a:r>
                        <a:rPr lang="pt-BR" sz="1100" b="0" i="0" u="none" strike="noStrike" dirty="0" smtClean="0">
                          <a:latin typeface="Calibri"/>
                        </a:rPr>
                        <a:t>35.2</a:t>
                      </a:r>
                      <a:r>
                        <a:rPr lang="pt-BR" sz="1100" b="0"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9F9"/>
                    </a:solidFill>
                  </a:tcPr>
                </a:tc>
                <a:tc>
                  <a:txBody>
                    <a:bodyPr/>
                    <a:lstStyle/>
                    <a:p>
                      <a:pPr algn="ctr" rtl="0" fontAlgn="ctr"/>
                      <a:r>
                        <a:rPr lang="pt-BR" sz="1100" b="1" i="0" u="none" strike="noStrike" dirty="0" smtClean="0">
                          <a:latin typeface="Calibri"/>
                        </a:rPr>
                        <a:t>908,954</a:t>
                      </a:r>
                      <a:endParaRPr lang="pt-BR" sz="1100" b="1"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9F9"/>
                    </a:solidFill>
                  </a:tcPr>
                </a:tc>
                <a:tc>
                  <a:txBody>
                    <a:bodyPr/>
                    <a:lstStyle/>
                    <a:p>
                      <a:pPr algn="ctr" rtl="0" fontAlgn="ctr"/>
                      <a:r>
                        <a:rPr lang="pt-BR" sz="1100" b="1" i="0" u="none" strike="noStrike" dirty="0" smtClean="0">
                          <a:latin typeface="Calibri"/>
                        </a:rPr>
                        <a:t>33.2</a:t>
                      </a:r>
                      <a:r>
                        <a:rPr lang="pt-BR" sz="1100" b="1"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9F9"/>
                    </a:solidFill>
                  </a:tcPr>
                </a:tc>
                <a:tc>
                  <a:txBody>
                    <a:bodyPr/>
                    <a:lstStyle/>
                    <a:p>
                      <a:pPr algn="ctr" rtl="0" fontAlgn="ctr"/>
                      <a:r>
                        <a:rPr lang="pt-BR" sz="1100" b="1" i="0" u="none" strike="noStrike" dirty="0">
                          <a:solidFill>
                            <a:srgbClr val="C00000"/>
                          </a:solidFill>
                          <a:latin typeface="Calibri"/>
                        </a:rPr>
                        <a:t>-</a:t>
                      </a:r>
                      <a:r>
                        <a:rPr lang="pt-BR" sz="1100" b="1" i="0" u="none" strike="noStrike" dirty="0" smtClean="0">
                          <a:solidFill>
                            <a:srgbClr val="C00000"/>
                          </a:solidFill>
                          <a:latin typeface="Calibri"/>
                        </a:rPr>
                        <a:t>20.7</a:t>
                      </a:r>
                      <a:r>
                        <a:rPr lang="pt-BR" sz="1100" b="1" i="0" u="none" strike="noStrike" dirty="0">
                          <a:solidFill>
                            <a:srgbClr val="C00000"/>
                          </a:solidFill>
                          <a:latin typeface="Calibri"/>
                        </a:rPr>
                        <a:t>%</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9F9"/>
                    </a:solidFill>
                  </a:tcPr>
                </a:tc>
              </a:tr>
              <a:tr h="207086">
                <a:tc>
                  <a:txBody>
                    <a:bodyPr/>
                    <a:lstStyle/>
                    <a:p>
                      <a:pPr algn="r" rtl="0" fontAlgn="ctr"/>
                      <a:r>
                        <a:rPr lang="pt-BR" sz="1100" b="0" i="0" u="none" strike="noStrike">
                          <a:latin typeface="Calibri"/>
                        </a:rPr>
                        <a:t>Outros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171,139</a:t>
                      </a:r>
                      <a:endParaRPr lang="pt-BR" sz="1100" b="0"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4.0</a:t>
                      </a:r>
                      <a:r>
                        <a:rPr lang="pt-BR" sz="1100" b="0"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170,767</a:t>
                      </a:r>
                      <a:endParaRPr lang="pt-BR" sz="1100" b="0"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0" i="0" u="none" strike="noStrike" dirty="0" smtClean="0">
                          <a:latin typeface="Calibri"/>
                        </a:rPr>
                        <a:t>5.2</a:t>
                      </a:r>
                      <a:r>
                        <a:rPr lang="pt-BR" sz="1100" b="0"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1" i="0" u="none" strike="noStrike" dirty="0" smtClean="0">
                          <a:latin typeface="Calibri"/>
                        </a:rPr>
                        <a:t>25,489</a:t>
                      </a:r>
                      <a:endParaRPr lang="pt-BR" sz="1100" b="1" i="0" u="none" strike="noStrike" dirty="0">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1" i="0" u="none" strike="noStrike" dirty="0" smtClean="0">
                          <a:latin typeface="Calibri"/>
                        </a:rPr>
                        <a:t>0.9</a:t>
                      </a:r>
                      <a:r>
                        <a:rPr lang="pt-BR" sz="1100" b="1" i="0" u="none" strike="noStrike" dirty="0">
                          <a:latin typeface="Calibri"/>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c>
                  <a:txBody>
                    <a:bodyPr/>
                    <a:lstStyle/>
                    <a:p>
                      <a:pPr algn="ctr" rtl="0" fontAlgn="ctr"/>
                      <a:r>
                        <a:rPr lang="pt-BR" sz="1100" b="1" i="0" u="none" strike="noStrike" dirty="0">
                          <a:solidFill>
                            <a:srgbClr val="C00000"/>
                          </a:solidFill>
                          <a:latin typeface="Calibri"/>
                        </a:rPr>
                        <a:t>-</a:t>
                      </a:r>
                      <a:r>
                        <a:rPr lang="pt-BR" sz="1100" b="1" i="0" u="none" strike="noStrike" dirty="0" smtClean="0">
                          <a:solidFill>
                            <a:srgbClr val="C00000"/>
                          </a:solidFill>
                          <a:latin typeface="Calibri"/>
                        </a:rPr>
                        <a:t>85.1</a:t>
                      </a:r>
                      <a:r>
                        <a:rPr lang="pt-BR" sz="1100" b="1" i="0" u="none" strike="noStrike" dirty="0">
                          <a:solidFill>
                            <a:srgbClr val="C00000"/>
                          </a:solidFill>
                          <a:latin typeface="Calibri"/>
                        </a:rPr>
                        <a:t>%</a:t>
                      </a:r>
                    </a:p>
                  </a:txBody>
                  <a:tcPr marL="0" marR="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EE"/>
                    </a:solidFill>
                  </a:tcPr>
                </a:tc>
              </a:tr>
            </a:tbl>
          </a:graphicData>
        </a:graphic>
      </p:graphicFrame>
      <p:sp>
        <p:nvSpPr>
          <p:cNvPr id="14"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pt-BR" sz="2800" b="1" dirty="0">
                <a:solidFill>
                  <a:schemeClr val="bg1"/>
                </a:solidFill>
              </a:rPr>
              <a:t>FOREIGN TRADE</a:t>
            </a:r>
          </a:p>
        </p:txBody>
      </p:sp>
    </p:spTree>
    <p:extLst>
      <p:ext uri="{BB962C8B-B14F-4D97-AF65-F5344CB8AC3E}">
        <p14:creationId xmlns="" xmlns:p14="http://schemas.microsoft.com/office/powerpoint/2010/main" val="3254567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512" y="6525344"/>
            <a:ext cx="5976664" cy="246221"/>
          </a:xfrm>
          <a:prstGeom prst="rect">
            <a:avLst/>
          </a:prstGeom>
          <a:noFill/>
        </p:spPr>
        <p:txBody>
          <a:bodyPr wrap="square" rtlCol="0">
            <a:spAutoFit/>
          </a:bodyPr>
          <a:lstStyle/>
          <a:p>
            <a:r>
              <a:rPr lang="pt-BR" sz="1000" dirty="0" smtClean="0"/>
              <a:t>* Source: ANP </a:t>
            </a:r>
            <a:r>
              <a:rPr lang="pt-BR" sz="1000" dirty="0" err="1" smtClean="0"/>
              <a:t>and</a:t>
            </a:r>
            <a:r>
              <a:rPr lang="pt-BR" sz="1000" dirty="0" smtClean="0"/>
              <a:t> MDIC. </a:t>
            </a:r>
            <a:endParaRPr lang="pt-BR" sz="1000" dirty="0"/>
          </a:p>
        </p:txBody>
      </p:sp>
      <p:grpSp>
        <p:nvGrpSpPr>
          <p:cNvPr id="2" name="Group 3"/>
          <p:cNvGrpSpPr>
            <a:grpSpLocks noChangeAspect="1"/>
          </p:cNvGrpSpPr>
          <p:nvPr/>
        </p:nvGrpSpPr>
        <p:grpSpPr bwMode="auto">
          <a:xfrm>
            <a:off x="3275856" y="1700808"/>
            <a:ext cx="5238263" cy="920748"/>
            <a:chOff x="2817" y="3646"/>
            <a:chExt cx="2859" cy="580"/>
          </a:xfrm>
        </p:grpSpPr>
        <p:sp>
          <p:nvSpPr>
            <p:cNvPr id="64514" name="AutoShape 2"/>
            <p:cNvSpPr>
              <a:spLocks noChangeAspect="1" noChangeArrowheads="1" noTextEdit="1"/>
            </p:cNvSpPr>
            <p:nvPr/>
          </p:nvSpPr>
          <p:spPr bwMode="auto">
            <a:xfrm>
              <a:off x="2817" y="3793"/>
              <a:ext cx="2859" cy="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64516" name="Rectangle 4"/>
            <p:cNvSpPr>
              <a:spLocks noChangeArrowheads="1"/>
            </p:cNvSpPr>
            <p:nvPr/>
          </p:nvSpPr>
          <p:spPr bwMode="auto">
            <a:xfrm>
              <a:off x="2835" y="3775"/>
              <a:ext cx="1558" cy="421"/>
            </a:xfrm>
            <a:prstGeom prst="rect">
              <a:avLst/>
            </a:prstGeom>
            <a:solidFill>
              <a:srgbClr val="009211"/>
            </a:solidFill>
            <a:ln w="9525">
              <a:no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64517" name="Freeform 5"/>
            <p:cNvSpPr>
              <a:spLocks noEditPoints="1"/>
            </p:cNvSpPr>
            <p:nvPr/>
          </p:nvSpPr>
          <p:spPr bwMode="auto">
            <a:xfrm>
              <a:off x="2822" y="3748"/>
              <a:ext cx="1590" cy="473"/>
            </a:xfrm>
            <a:custGeom>
              <a:avLst/>
              <a:gdLst/>
              <a:ahLst/>
              <a:cxnLst>
                <a:cxn ang="0">
                  <a:pos x="0" y="24"/>
                </a:cxn>
                <a:cxn ang="0">
                  <a:pos x="24" y="0"/>
                </a:cxn>
                <a:cxn ang="0">
                  <a:pos x="2440" y="0"/>
                </a:cxn>
                <a:cxn ang="0">
                  <a:pos x="2464" y="24"/>
                </a:cxn>
                <a:cxn ang="0">
                  <a:pos x="2464" y="632"/>
                </a:cxn>
                <a:cxn ang="0">
                  <a:pos x="2440" y="656"/>
                </a:cxn>
                <a:cxn ang="0">
                  <a:pos x="24" y="656"/>
                </a:cxn>
                <a:cxn ang="0">
                  <a:pos x="0" y="632"/>
                </a:cxn>
                <a:cxn ang="0">
                  <a:pos x="0" y="24"/>
                </a:cxn>
                <a:cxn ang="0">
                  <a:pos x="48" y="632"/>
                </a:cxn>
                <a:cxn ang="0">
                  <a:pos x="24" y="608"/>
                </a:cxn>
                <a:cxn ang="0">
                  <a:pos x="2440" y="608"/>
                </a:cxn>
                <a:cxn ang="0">
                  <a:pos x="2416" y="632"/>
                </a:cxn>
                <a:cxn ang="0">
                  <a:pos x="2416" y="24"/>
                </a:cxn>
                <a:cxn ang="0">
                  <a:pos x="2440" y="48"/>
                </a:cxn>
                <a:cxn ang="0">
                  <a:pos x="24" y="48"/>
                </a:cxn>
                <a:cxn ang="0">
                  <a:pos x="48" y="24"/>
                </a:cxn>
                <a:cxn ang="0">
                  <a:pos x="48" y="632"/>
                </a:cxn>
              </a:cxnLst>
              <a:rect l="0" t="0" r="r" b="b"/>
              <a:pathLst>
                <a:path w="2464" h="656">
                  <a:moveTo>
                    <a:pt x="0" y="24"/>
                  </a:moveTo>
                  <a:cubicBezTo>
                    <a:pt x="0" y="11"/>
                    <a:pt x="11" y="0"/>
                    <a:pt x="24" y="0"/>
                  </a:cubicBezTo>
                  <a:lnTo>
                    <a:pt x="2440" y="0"/>
                  </a:lnTo>
                  <a:cubicBezTo>
                    <a:pt x="2454" y="0"/>
                    <a:pt x="2464" y="11"/>
                    <a:pt x="2464" y="24"/>
                  </a:cubicBezTo>
                  <a:lnTo>
                    <a:pt x="2464" y="632"/>
                  </a:lnTo>
                  <a:cubicBezTo>
                    <a:pt x="2464" y="646"/>
                    <a:pt x="2454" y="656"/>
                    <a:pt x="2440" y="656"/>
                  </a:cubicBezTo>
                  <a:lnTo>
                    <a:pt x="24" y="656"/>
                  </a:lnTo>
                  <a:cubicBezTo>
                    <a:pt x="11" y="656"/>
                    <a:pt x="0" y="646"/>
                    <a:pt x="0" y="632"/>
                  </a:cubicBezTo>
                  <a:lnTo>
                    <a:pt x="0" y="24"/>
                  </a:lnTo>
                  <a:close/>
                  <a:moveTo>
                    <a:pt x="48" y="632"/>
                  </a:moveTo>
                  <a:lnTo>
                    <a:pt x="24" y="608"/>
                  </a:lnTo>
                  <a:lnTo>
                    <a:pt x="2440" y="608"/>
                  </a:lnTo>
                  <a:lnTo>
                    <a:pt x="2416" y="632"/>
                  </a:lnTo>
                  <a:lnTo>
                    <a:pt x="2416" y="24"/>
                  </a:lnTo>
                  <a:lnTo>
                    <a:pt x="2440" y="48"/>
                  </a:lnTo>
                  <a:lnTo>
                    <a:pt x="24" y="48"/>
                  </a:lnTo>
                  <a:lnTo>
                    <a:pt x="48" y="24"/>
                  </a:lnTo>
                  <a:lnTo>
                    <a:pt x="48" y="632"/>
                  </a:lnTo>
                  <a:close/>
                </a:path>
              </a:pathLst>
            </a:custGeom>
            <a:solidFill>
              <a:srgbClr val="D9D9D9"/>
            </a:solidFill>
            <a:ln w="1588" cap="flat">
              <a:solidFill>
                <a:srgbClr val="D9D9D9"/>
              </a:solid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64520" name="Rectangle 8"/>
            <p:cNvSpPr>
              <a:spLocks noChangeArrowheads="1"/>
            </p:cNvSpPr>
            <p:nvPr/>
          </p:nvSpPr>
          <p:spPr bwMode="auto">
            <a:xfrm>
              <a:off x="3053" y="3646"/>
              <a:ext cx="1236"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endParaRPr lang="pt-BR" sz="2400" dirty="0" smtClean="0"/>
            </a:p>
            <a:p>
              <a:r>
                <a:rPr lang="pt-BR" sz="2400" b="1" dirty="0" err="1" smtClean="0">
                  <a:solidFill>
                    <a:schemeClr val="bg1">
                      <a:lumMod val="95000"/>
                    </a:schemeClr>
                  </a:solidFill>
                </a:rPr>
                <a:t>Deficit</a:t>
              </a:r>
              <a:r>
                <a:rPr lang="pt-BR" sz="2400" b="1" dirty="0" smtClean="0">
                  <a:solidFill>
                    <a:schemeClr val="bg1">
                      <a:lumMod val="95000"/>
                    </a:schemeClr>
                  </a:solidFill>
                </a:rPr>
                <a:t> </a:t>
              </a:r>
              <a:r>
                <a:rPr lang="pt-BR" sz="2400" b="1" dirty="0" err="1" smtClean="0">
                  <a:solidFill>
                    <a:schemeClr val="bg1">
                      <a:lumMod val="95000"/>
                    </a:schemeClr>
                  </a:solidFill>
                </a:rPr>
                <a:t>Reduction</a:t>
              </a:r>
              <a:r>
                <a:rPr lang="pt-BR" sz="2400" b="1" dirty="0" smtClean="0">
                  <a:solidFill>
                    <a:schemeClr val="bg1">
                      <a:lumMod val="95000"/>
                    </a:schemeClr>
                  </a:solidFill>
                </a:rPr>
                <a:t> </a:t>
              </a:r>
              <a:endParaRPr lang="pt-BR" sz="2400" b="1" dirty="0">
                <a:solidFill>
                  <a:schemeClr val="bg1">
                    <a:lumMod val="95000"/>
                  </a:schemeClr>
                </a:solidFill>
              </a:endParaRPr>
            </a:p>
          </p:txBody>
        </p:sp>
        <p:sp>
          <p:nvSpPr>
            <p:cNvPr id="64521" name="Freeform 9"/>
            <p:cNvSpPr>
              <a:spLocks noEditPoints="1"/>
            </p:cNvSpPr>
            <p:nvPr/>
          </p:nvSpPr>
          <p:spPr bwMode="auto">
            <a:xfrm>
              <a:off x="4773" y="3748"/>
              <a:ext cx="888" cy="473"/>
            </a:xfrm>
            <a:custGeom>
              <a:avLst/>
              <a:gdLst/>
              <a:ahLst/>
              <a:cxnLst>
                <a:cxn ang="0">
                  <a:pos x="0" y="488"/>
                </a:cxn>
                <a:cxn ang="0">
                  <a:pos x="48" y="632"/>
                </a:cxn>
                <a:cxn ang="0">
                  <a:pos x="0" y="440"/>
                </a:cxn>
                <a:cxn ang="0">
                  <a:pos x="48" y="296"/>
                </a:cxn>
                <a:cxn ang="0">
                  <a:pos x="0" y="440"/>
                </a:cxn>
                <a:cxn ang="0">
                  <a:pos x="0" y="104"/>
                </a:cxn>
                <a:cxn ang="0">
                  <a:pos x="48" y="248"/>
                </a:cxn>
                <a:cxn ang="0">
                  <a:pos x="0" y="56"/>
                </a:cxn>
                <a:cxn ang="0">
                  <a:pos x="24" y="0"/>
                </a:cxn>
                <a:cxn ang="0">
                  <a:pos x="136" y="48"/>
                </a:cxn>
                <a:cxn ang="0">
                  <a:pos x="48" y="24"/>
                </a:cxn>
                <a:cxn ang="0">
                  <a:pos x="0" y="56"/>
                </a:cxn>
                <a:cxn ang="0">
                  <a:pos x="328" y="0"/>
                </a:cxn>
                <a:cxn ang="0">
                  <a:pos x="184" y="48"/>
                </a:cxn>
                <a:cxn ang="0">
                  <a:pos x="376" y="0"/>
                </a:cxn>
                <a:cxn ang="0">
                  <a:pos x="520" y="48"/>
                </a:cxn>
                <a:cxn ang="0">
                  <a:pos x="376" y="0"/>
                </a:cxn>
                <a:cxn ang="0">
                  <a:pos x="712" y="0"/>
                </a:cxn>
                <a:cxn ang="0">
                  <a:pos x="568" y="48"/>
                </a:cxn>
                <a:cxn ang="0">
                  <a:pos x="760" y="0"/>
                </a:cxn>
                <a:cxn ang="0">
                  <a:pos x="904" y="48"/>
                </a:cxn>
                <a:cxn ang="0">
                  <a:pos x="760" y="0"/>
                </a:cxn>
                <a:cxn ang="0">
                  <a:pos x="1096" y="0"/>
                </a:cxn>
                <a:cxn ang="0">
                  <a:pos x="952" y="48"/>
                </a:cxn>
                <a:cxn ang="0">
                  <a:pos x="1144" y="0"/>
                </a:cxn>
                <a:cxn ang="0">
                  <a:pos x="1288" y="48"/>
                </a:cxn>
                <a:cxn ang="0">
                  <a:pos x="1144" y="0"/>
                </a:cxn>
                <a:cxn ang="0">
                  <a:pos x="1352" y="0"/>
                </a:cxn>
                <a:cxn ang="0">
                  <a:pos x="1376" y="152"/>
                </a:cxn>
                <a:cxn ang="0">
                  <a:pos x="1328" y="24"/>
                </a:cxn>
                <a:cxn ang="0">
                  <a:pos x="1336" y="48"/>
                </a:cxn>
                <a:cxn ang="0">
                  <a:pos x="1376" y="200"/>
                </a:cxn>
                <a:cxn ang="0">
                  <a:pos x="1328" y="344"/>
                </a:cxn>
                <a:cxn ang="0">
                  <a:pos x="1376" y="200"/>
                </a:cxn>
                <a:cxn ang="0">
                  <a:pos x="1376" y="536"/>
                </a:cxn>
                <a:cxn ang="0">
                  <a:pos x="1328" y="392"/>
                </a:cxn>
                <a:cxn ang="0">
                  <a:pos x="1376" y="584"/>
                </a:cxn>
                <a:cxn ang="0">
                  <a:pos x="1352" y="656"/>
                </a:cxn>
                <a:cxn ang="0">
                  <a:pos x="1256" y="608"/>
                </a:cxn>
                <a:cxn ang="0">
                  <a:pos x="1328" y="632"/>
                </a:cxn>
                <a:cxn ang="0">
                  <a:pos x="1376" y="584"/>
                </a:cxn>
                <a:cxn ang="0">
                  <a:pos x="1064" y="656"/>
                </a:cxn>
                <a:cxn ang="0">
                  <a:pos x="1208" y="608"/>
                </a:cxn>
                <a:cxn ang="0">
                  <a:pos x="1016" y="656"/>
                </a:cxn>
                <a:cxn ang="0">
                  <a:pos x="872" y="608"/>
                </a:cxn>
                <a:cxn ang="0">
                  <a:pos x="1016" y="656"/>
                </a:cxn>
                <a:cxn ang="0">
                  <a:pos x="680" y="656"/>
                </a:cxn>
                <a:cxn ang="0">
                  <a:pos x="824" y="608"/>
                </a:cxn>
                <a:cxn ang="0">
                  <a:pos x="632" y="656"/>
                </a:cxn>
                <a:cxn ang="0">
                  <a:pos x="488" y="608"/>
                </a:cxn>
                <a:cxn ang="0">
                  <a:pos x="632" y="656"/>
                </a:cxn>
                <a:cxn ang="0">
                  <a:pos x="296" y="656"/>
                </a:cxn>
                <a:cxn ang="0">
                  <a:pos x="440" y="608"/>
                </a:cxn>
                <a:cxn ang="0">
                  <a:pos x="248" y="656"/>
                </a:cxn>
                <a:cxn ang="0">
                  <a:pos x="104" y="608"/>
                </a:cxn>
                <a:cxn ang="0">
                  <a:pos x="248" y="656"/>
                </a:cxn>
                <a:cxn ang="0">
                  <a:pos x="24" y="656"/>
                </a:cxn>
                <a:cxn ang="0">
                  <a:pos x="56" y="608"/>
                </a:cxn>
              </a:cxnLst>
              <a:rect l="0" t="0" r="r" b="b"/>
              <a:pathLst>
                <a:path w="1376" h="656">
                  <a:moveTo>
                    <a:pt x="0" y="632"/>
                  </a:moveTo>
                  <a:lnTo>
                    <a:pt x="0" y="488"/>
                  </a:lnTo>
                  <a:lnTo>
                    <a:pt x="48" y="488"/>
                  </a:lnTo>
                  <a:lnTo>
                    <a:pt x="48" y="632"/>
                  </a:lnTo>
                  <a:lnTo>
                    <a:pt x="0" y="632"/>
                  </a:lnTo>
                  <a:close/>
                  <a:moveTo>
                    <a:pt x="0" y="440"/>
                  </a:moveTo>
                  <a:lnTo>
                    <a:pt x="0" y="296"/>
                  </a:lnTo>
                  <a:lnTo>
                    <a:pt x="48" y="296"/>
                  </a:lnTo>
                  <a:lnTo>
                    <a:pt x="48" y="440"/>
                  </a:lnTo>
                  <a:lnTo>
                    <a:pt x="0" y="440"/>
                  </a:lnTo>
                  <a:close/>
                  <a:moveTo>
                    <a:pt x="0" y="248"/>
                  </a:moveTo>
                  <a:lnTo>
                    <a:pt x="0" y="104"/>
                  </a:lnTo>
                  <a:lnTo>
                    <a:pt x="48" y="104"/>
                  </a:lnTo>
                  <a:lnTo>
                    <a:pt x="48" y="248"/>
                  </a:lnTo>
                  <a:lnTo>
                    <a:pt x="0" y="248"/>
                  </a:lnTo>
                  <a:close/>
                  <a:moveTo>
                    <a:pt x="0" y="56"/>
                  </a:moveTo>
                  <a:lnTo>
                    <a:pt x="0" y="24"/>
                  </a:lnTo>
                  <a:cubicBezTo>
                    <a:pt x="0" y="11"/>
                    <a:pt x="11" y="0"/>
                    <a:pt x="24" y="0"/>
                  </a:cubicBezTo>
                  <a:lnTo>
                    <a:pt x="136" y="0"/>
                  </a:lnTo>
                  <a:lnTo>
                    <a:pt x="136" y="48"/>
                  </a:lnTo>
                  <a:lnTo>
                    <a:pt x="24" y="48"/>
                  </a:lnTo>
                  <a:lnTo>
                    <a:pt x="48" y="24"/>
                  </a:lnTo>
                  <a:lnTo>
                    <a:pt x="48" y="56"/>
                  </a:lnTo>
                  <a:lnTo>
                    <a:pt x="0" y="56"/>
                  </a:lnTo>
                  <a:close/>
                  <a:moveTo>
                    <a:pt x="184" y="0"/>
                  </a:moveTo>
                  <a:lnTo>
                    <a:pt x="328" y="0"/>
                  </a:lnTo>
                  <a:lnTo>
                    <a:pt x="328" y="48"/>
                  </a:lnTo>
                  <a:lnTo>
                    <a:pt x="184" y="48"/>
                  </a:lnTo>
                  <a:lnTo>
                    <a:pt x="184" y="0"/>
                  </a:lnTo>
                  <a:close/>
                  <a:moveTo>
                    <a:pt x="376" y="0"/>
                  </a:moveTo>
                  <a:lnTo>
                    <a:pt x="520" y="0"/>
                  </a:lnTo>
                  <a:lnTo>
                    <a:pt x="520" y="48"/>
                  </a:lnTo>
                  <a:lnTo>
                    <a:pt x="376" y="48"/>
                  </a:lnTo>
                  <a:lnTo>
                    <a:pt x="376" y="0"/>
                  </a:lnTo>
                  <a:close/>
                  <a:moveTo>
                    <a:pt x="568" y="0"/>
                  </a:moveTo>
                  <a:lnTo>
                    <a:pt x="712" y="0"/>
                  </a:lnTo>
                  <a:lnTo>
                    <a:pt x="712" y="48"/>
                  </a:lnTo>
                  <a:lnTo>
                    <a:pt x="568" y="48"/>
                  </a:lnTo>
                  <a:lnTo>
                    <a:pt x="568" y="0"/>
                  </a:lnTo>
                  <a:close/>
                  <a:moveTo>
                    <a:pt x="760" y="0"/>
                  </a:moveTo>
                  <a:lnTo>
                    <a:pt x="904" y="0"/>
                  </a:lnTo>
                  <a:lnTo>
                    <a:pt x="904" y="48"/>
                  </a:lnTo>
                  <a:lnTo>
                    <a:pt x="760" y="48"/>
                  </a:lnTo>
                  <a:lnTo>
                    <a:pt x="760" y="0"/>
                  </a:lnTo>
                  <a:close/>
                  <a:moveTo>
                    <a:pt x="952" y="0"/>
                  </a:moveTo>
                  <a:lnTo>
                    <a:pt x="1096" y="0"/>
                  </a:lnTo>
                  <a:lnTo>
                    <a:pt x="1096" y="48"/>
                  </a:lnTo>
                  <a:lnTo>
                    <a:pt x="952" y="48"/>
                  </a:lnTo>
                  <a:lnTo>
                    <a:pt x="952" y="0"/>
                  </a:lnTo>
                  <a:close/>
                  <a:moveTo>
                    <a:pt x="1144" y="0"/>
                  </a:moveTo>
                  <a:lnTo>
                    <a:pt x="1288" y="0"/>
                  </a:lnTo>
                  <a:lnTo>
                    <a:pt x="1288" y="48"/>
                  </a:lnTo>
                  <a:lnTo>
                    <a:pt x="1144" y="48"/>
                  </a:lnTo>
                  <a:lnTo>
                    <a:pt x="1144" y="0"/>
                  </a:lnTo>
                  <a:close/>
                  <a:moveTo>
                    <a:pt x="1336" y="0"/>
                  </a:moveTo>
                  <a:lnTo>
                    <a:pt x="1352" y="0"/>
                  </a:lnTo>
                  <a:cubicBezTo>
                    <a:pt x="1366" y="0"/>
                    <a:pt x="1376" y="11"/>
                    <a:pt x="1376" y="24"/>
                  </a:cubicBezTo>
                  <a:lnTo>
                    <a:pt x="1376" y="152"/>
                  </a:lnTo>
                  <a:lnTo>
                    <a:pt x="1328" y="152"/>
                  </a:lnTo>
                  <a:lnTo>
                    <a:pt x="1328" y="24"/>
                  </a:lnTo>
                  <a:lnTo>
                    <a:pt x="1352" y="48"/>
                  </a:lnTo>
                  <a:lnTo>
                    <a:pt x="1336" y="48"/>
                  </a:lnTo>
                  <a:lnTo>
                    <a:pt x="1336" y="0"/>
                  </a:lnTo>
                  <a:close/>
                  <a:moveTo>
                    <a:pt x="1376" y="200"/>
                  </a:moveTo>
                  <a:lnTo>
                    <a:pt x="1376" y="344"/>
                  </a:lnTo>
                  <a:lnTo>
                    <a:pt x="1328" y="344"/>
                  </a:lnTo>
                  <a:lnTo>
                    <a:pt x="1328" y="200"/>
                  </a:lnTo>
                  <a:lnTo>
                    <a:pt x="1376" y="200"/>
                  </a:lnTo>
                  <a:close/>
                  <a:moveTo>
                    <a:pt x="1376" y="392"/>
                  </a:moveTo>
                  <a:lnTo>
                    <a:pt x="1376" y="536"/>
                  </a:lnTo>
                  <a:lnTo>
                    <a:pt x="1328" y="536"/>
                  </a:lnTo>
                  <a:lnTo>
                    <a:pt x="1328" y="392"/>
                  </a:lnTo>
                  <a:lnTo>
                    <a:pt x="1376" y="392"/>
                  </a:lnTo>
                  <a:close/>
                  <a:moveTo>
                    <a:pt x="1376" y="584"/>
                  </a:moveTo>
                  <a:lnTo>
                    <a:pt x="1376" y="632"/>
                  </a:lnTo>
                  <a:cubicBezTo>
                    <a:pt x="1376" y="646"/>
                    <a:pt x="1366" y="656"/>
                    <a:pt x="1352" y="656"/>
                  </a:cubicBezTo>
                  <a:lnTo>
                    <a:pt x="1256" y="656"/>
                  </a:lnTo>
                  <a:lnTo>
                    <a:pt x="1256" y="608"/>
                  </a:lnTo>
                  <a:lnTo>
                    <a:pt x="1352" y="608"/>
                  </a:lnTo>
                  <a:lnTo>
                    <a:pt x="1328" y="632"/>
                  </a:lnTo>
                  <a:lnTo>
                    <a:pt x="1328" y="584"/>
                  </a:lnTo>
                  <a:lnTo>
                    <a:pt x="1376" y="584"/>
                  </a:lnTo>
                  <a:close/>
                  <a:moveTo>
                    <a:pt x="1208" y="656"/>
                  </a:moveTo>
                  <a:lnTo>
                    <a:pt x="1064" y="656"/>
                  </a:lnTo>
                  <a:lnTo>
                    <a:pt x="1064" y="608"/>
                  </a:lnTo>
                  <a:lnTo>
                    <a:pt x="1208" y="608"/>
                  </a:lnTo>
                  <a:lnTo>
                    <a:pt x="1208" y="656"/>
                  </a:lnTo>
                  <a:close/>
                  <a:moveTo>
                    <a:pt x="1016" y="656"/>
                  </a:moveTo>
                  <a:lnTo>
                    <a:pt x="872" y="656"/>
                  </a:lnTo>
                  <a:lnTo>
                    <a:pt x="872" y="608"/>
                  </a:lnTo>
                  <a:lnTo>
                    <a:pt x="1016" y="608"/>
                  </a:lnTo>
                  <a:lnTo>
                    <a:pt x="1016" y="656"/>
                  </a:lnTo>
                  <a:close/>
                  <a:moveTo>
                    <a:pt x="824" y="656"/>
                  </a:moveTo>
                  <a:lnTo>
                    <a:pt x="680" y="656"/>
                  </a:lnTo>
                  <a:lnTo>
                    <a:pt x="680" y="608"/>
                  </a:lnTo>
                  <a:lnTo>
                    <a:pt x="824" y="608"/>
                  </a:lnTo>
                  <a:lnTo>
                    <a:pt x="824" y="656"/>
                  </a:lnTo>
                  <a:close/>
                  <a:moveTo>
                    <a:pt x="632" y="656"/>
                  </a:moveTo>
                  <a:lnTo>
                    <a:pt x="488" y="656"/>
                  </a:lnTo>
                  <a:lnTo>
                    <a:pt x="488" y="608"/>
                  </a:lnTo>
                  <a:lnTo>
                    <a:pt x="632" y="608"/>
                  </a:lnTo>
                  <a:lnTo>
                    <a:pt x="632" y="656"/>
                  </a:lnTo>
                  <a:close/>
                  <a:moveTo>
                    <a:pt x="440" y="656"/>
                  </a:moveTo>
                  <a:lnTo>
                    <a:pt x="296" y="656"/>
                  </a:lnTo>
                  <a:lnTo>
                    <a:pt x="296" y="608"/>
                  </a:lnTo>
                  <a:lnTo>
                    <a:pt x="440" y="608"/>
                  </a:lnTo>
                  <a:lnTo>
                    <a:pt x="440" y="656"/>
                  </a:lnTo>
                  <a:close/>
                  <a:moveTo>
                    <a:pt x="248" y="656"/>
                  </a:moveTo>
                  <a:lnTo>
                    <a:pt x="104" y="656"/>
                  </a:lnTo>
                  <a:lnTo>
                    <a:pt x="104" y="608"/>
                  </a:lnTo>
                  <a:lnTo>
                    <a:pt x="248" y="608"/>
                  </a:lnTo>
                  <a:lnTo>
                    <a:pt x="248" y="656"/>
                  </a:lnTo>
                  <a:close/>
                  <a:moveTo>
                    <a:pt x="56" y="656"/>
                  </a:moveTo>
                  <a:lnTo>
                    <a:pt x="24" y="656"/>
                  </a:lnTo>
                  <a:lnTo>
                    <a:pt x="24" y="608"/>
                  </a:lnTo>
                  <a:lnTo>
                    <a:pt x="56" y="608"/>
                  </a:lnTo>
                  <a:lnTo>
                    <a:pt x="56" y="656"/>
                  </a:lnTo>
                  <a:close/>
                </a:path>
              </a:pathLst>
            </a:custGeom>
            <a:solidFill>
              <a:srgbClr val="D9D9D9"/>
            </a:solidFill>
            <a:ln w="1588" cap="flat">
              <a:solidFill>
                <a:srgbClr val="D9D9D9"/>
              </a:solid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64524" name="Rectangle 12"/>
            <p:cNvSpPr>
              <a:spLocks noChangeArrowheads="1"/>
            </p:cNvSpPr>
            <p:nvPr/>
          </p:nvSpPr>
          <p:spPr bwMode="auto">
            <a:xfrm>
              <a:off x="5012" y="3867"/>
              <a:ext cx="421"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lumMod val="65000"/>
                      <a:lumOff val="35000"/>
                    </a:schemeClr>
                  </a:solidFill>
                  <a:effectLst/>
                  <a:latin typeface="Calibri" pitchFamily="34" charset="0"/>
                  <a:cs typeface="Arial" pitchFamily="34" charset="0"/>
                </a:rPr>
                <a:t>20.6%</a:t>
              </a:r>
              <a:endParaRPr kumimoji="0" lang="pt-BR" sz="18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64525" name="Freeform 13"/>
            <p:cNvSpPr>
              <a:spLocks noEditPoints="1"/>
            </p:cNvSpPr>
            <p:nvPr/>
          </p:nvSpPr>
          <p:spPr bwMode="auto">
            <a:xfrm>
              <a:off x="4391" y="3922"/>
              <a:ext cx="390" cy="119"/>
            </a:xfrm>
            <a:custGeom>
              <a:avLst/>
              <a:gdLst/>
              <a:ahLst/>
              <a:cxnLst>
                <a:cxn ang="0">
                  <a:pos x="0" y="76"/>
                </a:cxn>
                <a:cxn ang="0">
                  <a:pos x="574" y="76"/>
                </a:cxn>
                <a:cxn ang="0">
                  <a:pos x="574" y="108"/>
                </a:cxn>
                <a:cxn ang="0">
                  <a:pos x="0" y="108"/>
                </a:cxn>
                <a:cxn ang="0">
                  <a:pos x="0" y="76"/>
                </a:cxn>
                <a:cxn ang="0">
                  <a:pos x="454" y="4"/>
                </a:cxn>
                <a:cxn ang="0">
                  <a:pos x="605" y="92"/>
                </a:cxn>
                <a:cxn ang="0">
                  <a:pos x="454" y="181"/>
                </a:cxn>
                <a:cxn ang="0">
                  <a:pos x="432" y="175"/>
                </a:cxn>
                <a:cxn ang="0">
                  <a:pos x="438" y="153"/>
                </a:cxn>
                <a:cxn ang="0">
                  <a:pos x="566" y="79"/>
                </a:cxn>
                <a:cxn ang="0">
                  <a:pos x="566" y="106"/>
                </a:cxn>
                <a:cxn ang="0">
                  <a:pos x="438" y="32"/>
                </a:cxn>
                <a:cxn ang="0">
                  <a:pos x="432" y="10"/>
                </a:cxn>
                <a:cxn ang="0">
                  <a:pos x="454" y="4"/>
                </a:cxn>
              </a:cxnLst>
              <a:rect l="0" t="0" r="r" b="b"/>
              <a:pathLst>
                <a:path w="605" h="185">
                  <a:moveTo>
                    <a:pt x="0" y="76"/>
                  </a:moveTo>
                  <a:lnTo>
                    <a:pt x="574" y="76"/>
                  </a:lnTo>
                  <a:lnTo>
                    <a:pt x="574" y="108"/>
                  </a:lnTo>
                  <a:lnTo>
                    <a:pt x="0" y="108"/>
                  </a:lnTo>
                  <a:lnTo>
                    <a:pt x="0" y="76"/>
                  </a:lnTo>
                  <a:close/>
                  <a:moveTo>
                    <a:pt x="454" y="4"/>
                  </a:moveTo>
                  <a:lnTo>
                    <a:pt x="605" y="92"/>
                  </a:lnTo>
                  <a:lnTo>
                    <a:pt x="454" y="181"/>
                  </a:lnTo>
                  <a:cubicBezTo>
                    <a:pt x="446" y="185"/>
                    <a:pt x="436" y="183"/>
                    <a:pt x="432" y="175"/>
                  </a:cubicBezTo>
                  <a:cubicBezTo>
                    <a:pt x="427" y="168"/>
                    <a:pt x="430" y="158"/>
                    <a:pt x="438" y="153"/>
                  </a:cubicBezTo>
                  <a:lnTo>
                    <a:pt x="566" y="79"/>
                  </a:lnTo>
                  <a:lnTo>
                    <a:pt x="566" y="106"/>
                  </a:lnTo>
                  <a:lnTo>
                    <a:pt x="438" y="32"/>
                  </a:lnTo>
                  <a:cubicBezTo>
                    <a:pt x="430" y="27"/>
                    <a:pt x="427" y="17"/>
                    <a:pt x="432" y="10"/>
                  </a:cubicBezTo>
                  <a:cubicBezTo>
                    <a:pt x="436" y="2"/>
                    <a:pt x="446" y="0"/>
                    <a:pt x="454" y="4"/>
                  </a:cubicBezTo>
                  <a:close/>
                </a:path>
              </a:pathLst>
            </a:custGeom>
            <a:solidFill>
              <a:srgbClr val="A6A6A6"/>
            </a:solidFill>
            <a:ln w="1588"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pic>
        <p:nvPicPr>
          <p:cNvPr id="22" name="Picture 2" descr="Localização do Brasil"/>
          <p:cNvPicPr>
            <a:picLocks noChangeAspect="1" noChangeArrowheads="1"/>
          </p:cNvPicPr>
          <p:nvPr/>
        </p:nvPicPr>
        <p:blipFill>
          <a:blip r:embed="rId3" cstate="print"/>
          <a:srcRect/>
          <a:stretch>
            <a:fillRect/>
          </a:stretch>
        </p:blipFill>
        <p:spPr bwMode="auto">
          <a:xfrm>
            <a:off x="971600" y="1268760"/>
            <a:ext cx="1872208" cy="1872208"/>
          </a:xfrm>
          <a:prstGeom prst="rect">
            <a:avLst/>
          </a:prstGeom>
          <a:noFill/>
          <a:ln w="9525">
            <a:noFill/>
            <a:miter lim="800000"/>
            <a:headEnd/>
            <a:tailEnd/>
          </a:ln>
        </p:spPr>
      </p:pic>
      <p:sp>
        <p:nvSpPr>
          <p:cNvPr id="18" name="Rectangle 2"/>
          <p:cNvSpPr txBox="1">
            <a:spLocks noChangeArrowheads="1"/>
          </p:cNvSpPr>
          <p:nvPr/>
        </p:nvSpPr>
        <p:spPr>
          <a:xfrm>
            <a:off x="2339752" y="188640"/>
            <a:ext cx="6480720" cy="648072"/>
          </a:xfrm>
          <a:prstGeom prst="rect">
            <a:avLst/>
          </a:prstGeom>
        </p:spPr>
        <p:txBody>
          <a:bodyPr/>
          <a:lstStyle/>
          <a:p>
            <a:pPr algn="r" fontAlgn="base">
              <a:spcBef>
                <a:spcPct val="0"/>
              </a:spcBef>
              <a:spcAft>
                <a:spcPct val="0"/>
              </a:spcAft>
              <a:defRPr/>
            </a:pPr>
            <a:r>
              <a:rPr lang="pt-BR" sz="2800" b="1" dirty="0">
                <a:solidFill>
                  <a:schemeClr val="bg1"/>
                </a:solidFill>
              </a:rPr>
              <a:t>FOREIGN TRADE</a:t>
            </a:r>
          </a:p>
        </p:txBody>
      </p:sp>
      <p:grpSp>
        <p:nvGrpSpPr>
          <p:cNvPr id="7" name="Grupo 6"/>
          <p:cNvGrpSpPr/>
          <p:nvPr/>
        </p:nvGrpSpPr>
        <p:grpSpPr>
          <a:xfrm>
            <a:off x="5853408" y="3284984"/>
            <a:ext cx="2895056" cy="3057798"/>
            <a:chOff x="5853408" y="3284984"/>
            <a:chExt cx="2895056" cy="3057798"/>
          </a:xfrm>
        </p:grpSpPr>
        <p:pic>
          <p:nvPicPr>
            <p:cNvPr id="3075" name="Picture 3"/>
            <p:cNvPicPr>
              <a:picLocks noChangeAspect="1" noChangeArrowheads="1"/>
            </p:cNvPicPr>
            <p:nvPr/>
          </p:nvPicPr>
          <p:blipFill>
            <a:blip r:embed="rId4" cstate="print"/>
            <a:srcRect/>
            <a:stretch>
              <a:fillRect/>
            </a:stretch>
          </p:blipFill>
          <p:spPr bwMode="auto">
            <a:xfrm>
              <a:off x="5868144" y="3284984"/>
              <a:ext cx="2880320" cy="3057798"/>
            </a:xfrm>
            <a:prstGeom prst="rect">
              <a:avLst/>
            </a:prstGeom>
            <a:noFill/>
            <a:ln w="9525">
              <a:noFill/>
              <a:miter lim="800000"/>
              <a:headEnd/>
              <a:tailEnd/>
            </a:ln>
            <a:effectLst/>
          </p:spPr>
        </p:pic>
        <p:sp>
          <p:nvSpPr>
            <p:cNvPr id="4" name="Retângulo 3"/>
            <p:cNvSpPr/>
            <p:nvPr/>
          </p:nvSpPr>
          <p:spPr>
            <a:xfrm>
              <a:off x="5925817" y="4357071"/>
              <a:ext cx="450721" cy="195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5865634" y="4935006"/>
              <a:ext cx="595541" cy="246221"/>
            </a:xfrm>
            <a:prstGeom prst="rect">
              <a:avLst/>
            </a:prstGeom>
            <a:noFill/>
          </p:spPr>
          <p:txBody>
            <a:bodyPr wrap="square" rtlCol="0">
              <a:spAutoFit/>
            </a:bodyPr>
            <a:lstStyle/>
            <a:p>
              <a:r>
                <a:rPr lang="pt-BR" sz="1000" dirty="0" smtClean="0"/>
                <a:t>-1,000</a:t>
              </a:r>
              <a:endParaRPr lang="pt-BR" sz="1000" dirty="0"/>
            </a:p>
          </p:txBody>
        </p:sp>
        <p:sp>
          <p:nvSpPr>
            <p:cNvPr id="20" name="CaixaDeTexto 19"/>
            <p:cNvSpPr txBox="1"/>
            <p:nvPr/>
          </p:nvSpPr>
          <p:spPr>
            <a:xfrm>
              <a:off x="5857807" y="5499037"/>
              <a:ext cx="595541" cy="246221"/>
            </a:xfrm>
            <a:prstGeom prst="rect">
              <a:avLst/>
            </a:prstGeom>
            <a:noFill/>
          </p:spPr>
          <p:txBody>
            <a:bodyPr wrap="square" rtlCol="0">
              <a:spAutoFit/>
            </a:bodyPr>
            <a:lstStyle/>
            <a:p>
              <a:r>
                <a:rPr lang="pt-BR" sz="1000" dirty="0" smtClean="0"/>
                <a:t>-1,500</a:t>
              </a:r>
              <a:endParaRPr lang="pt-BR" sz="1000" dirty="0"/>
            </a:p>
          </p:txBody>
        </p:sp>
        <p:sp>
          <p:nvSpPr>
            <p:cNvPr id="21" name="CaixaDeTexto 20"/>
            <p:cNvSpPr txBox="1"/>
            <p:nvPr/>
          </p:nvSpPr>
          <p:spPr>
            <a:xfrm>
              <a:off x="5853408" y="6058859"/>
              <a:ext cx="595541" cy="152884"/>
            </a:xfrm>
            <a:prstGeom prst="rect">
              <a:avLst/>
            </a:prstGeom>
            <a:noFill/>
          </p:spPr>
          <p:txBody>
            <a:bodyPr wrap="square" rtlCol="0">
              <a:spAutoFit/>
            </a:bodyPr>
            <a:lstStyle/>
            <a:p>
              <a:r>
                <a:rPr lang="pt-BR" sz="1000" dirty="0" smtClean="0"/>
                <a:t>-2,000</a:t>
              </a:r>
              <a:endParaRPr lang="pt-BR" sz="1000" dirty="0"/>
            </a:p>
          </p:txBody>
        </p:sp>
        <p:sp>
          <p:nvSpPr>
            <p:cNvPr id="24" name="CaixaDeTexto 23"/>
            <p:cNvSpPr txBox="1"/>
            <p:nvPr/>
          </p:nvSpPr>
          <p:spPr>
            <a:xfrm>
              <a:off x="5972856" y="4357071"/>
              <a:ext cx="595541" cy="246221"/>
            </a:xfrm>
            <a:prstGeom prst="rect">
              <a:avLst/>
            </a:prstGeom>
            <a:noFill/>
          </p:spPr>
          <p:txBody>
            <a:bodyPr wrap="square" rtlCol="0">
              <a:spAutoFit/>
            </a:bodyPr>
            <a:lstStyle/>
            <a:p>
              <a:r>
                <a:rPr lang="pt-BR" sz="1000" dirty="0" smtClean="0"/>
                <a:t>-500</a:t>
              </a:r>
              <a:endParaRPr lang="pt-BR" sz="1000" dirty="0"/>
            </a:p>
          </p:txBody>
        </p:sp>
        <p:sp>
          <p:nvSpPr>
            <p:cNvPr id="25" name="CaixaDeTexto 24"/>
            <p:cNvSpPr txBox="1"/>
            <p:nvPr/>
          </p:nvSpPr>
          <p:spPr>
            <a:xfrm>
              <a:off x="6719686" y="5935748"/>
              <a:ext cx="595541" cy="246221"/>
            </a:xfrm>
            <a:prstGeom prst="rect">
              <a:avLst/>
            </a:prstGeom>
            <a:solidFill>
              <a:schemeClr val="bg1"/>
            </a:solidFill>
          </p:spPr>
          <p:txBody>
            <a:bodyPr wrap="square" rtlCol="0">
              <a:spAutoFit/>
            </a:bodyPr>
            <a:lstStyle/>
            <a:p>
              <a:r>
                <a:rPr lang="pt-BR" sz="1000" b="1" dirty="0" smtClean="0"/>
                <a:t>-1,737</a:t>
              </a:r>
              <a:endParaRPr lang="pt-BR" sz="1000" b="1" dirty="0"/>
            </a:p>
          </p:txBody>
        </p:sp>
        <p:sp>
          <p:nvSpPr>
            <p:cNvPr id="26" name="CaixaDeTexto 25"/>
            <p:cNvSpPr txBox="1"/>
            <p:nvPr/>
          </p:nvSpPr>
          <p:spPr>
            <a:xfrm>
              <a:off x="7791903" y="5626303"/>
              <a:ext cx="595541" cy="246221"/>
            </a:xfrm>
            <a:prstGeom prst="rect">
              <a:avLst/>
            </a:prstGeom>
            <a:solidFill>
              <a:schemeClr val="bg1"/>
            </a:solidFill>
          </p:spPr>
          <p:txBody>
            <a:bodyPr wrap="square" rtlCol="0">
              <a:spAutoFit/>
            </a:bodyPr>
            <a:lstStyle/>
            <a:p>
              <a:r>
                <a:rPr lang="pt-BR" sz="1000" b="1" dirty="0" smtClean="0"/>
                <a:t>-1,380</a:t>
              </a:r>
              <a:endParaRPr lang="pt-BR" sz="1000" b="1" dirty="0"/>
            </a:p>
          </p:txBody>
        </p:sp>
      </p:grpSp>
      <p:grpSp>
        <p:nvGrpSpPr>
          <p:cNvPr id="5" name="Grupo 4"/>
          <p:cNvGrpSpPr/>
          <p:nvPr/>
        </p:nvGrpSpPr>
        <p:grpSpPr>
          <a:xfrm>
            <a:off x="99809" y="3284984"/>
            <a:ext cx="5499353" cy="3063542"/>
            <a:chOff x="99809" y="3284984"/>
            <a:chExt cx="5499353" cy="3063542"/>
          </a:xfrm>
        </p:grpSpPr>
        <p:pic>
          <p:nvPicPr>
            <p:cNvPr id="3074" name="Picture 2"/>
            <p:cNvPicPr>
              <a:picLocks noChangeAspect="1" noChangeArrowheads="1"/>
            </p:cNvPicPr>
            <p:nvPr/>
          </p:nvPicPr>
          <p:blipFill>
            <a:blip r:embed="rId5" cstate="print"/>
            <a:srcRect/>
            <a:stretch>
              <a:fillRect/>
            </a:stretch>
          </p:blipFill>
          <p:spPr bwMode="auto">
            <a:xfrm>
              <a:off x="414586" y="3284984"/>
              <a:ext cx="5184576" cy="3063542"/>
            </a:xfrm>
            <a:prstGeom prst="rect">
              <a:avLst/>
            </a:prstGeom>
            <a:noFill/>
            <a:ln w="9525">
              <a:noFill/>
              <a:miter lim="800000"/>
              <a:headEnd/>
              <a:tailEnd/>
            </a:ln>
            <a:effectLst/>
          </p:spPr>
        </p:pic>
        <p:sp>
          <p:nvSpPr>
            <p:cNvPr id="16" name="CaixaDeTexto 15"/>
            <p:cNvSpPr txBox="1"/>
            <p:nvPr/>
          </p:nvSpPr>
          <p:spPr>
            <a:xfrm rot="16200000">
              <a:off x="-381308" y="4702206"/>
              <a:ext cx="1254622" cy="292388"/>
            </a:xfrm>
            <a:prstGeom prst="rect">
              <a:avLst/>
            </a:prstGeom>
            <a:noFill/>
          </p:spPr>
          <p:txBody>
            <a:bodyPr wrap="square" rtlCol="0">
              <a:spAutoFit/>
            </a:bodyPr>
            <a:lstStyle/>
            <a:p>
              <a:r>
                <a:rPr lang="pt-BR" sz="1300" dirty="0" err="1" smtClean="0"/>
                <a:t>Thousand</a:t>
              </a:r>
              <a:r>
                <a:rPr lang="pt-BR" sz="1300" dirty="0" smtClean="0"/>
                <a:t> tons</a:t>
              </a:r>
              <a:endParaRPr lang="pt-BR" sz="1300" dirty="0"/>
            </a:p>
          </p:txBody>
        </p:sp>
        <p:sp>
          <p:nvSpPr>
            <p:cNvPr id="27" name="Retângulo 26"/>
            <p:cNvSpPr/>
            <p:nvPr/>
          </p:nvSpPr>
          <p:spPr>
            <a:xfrm>
              <a:off x="453968" y="4229720"/>
              <a:ext cx="450721" cy="207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410237" y="4700095"/>
              <a:ext cx="595541" cy="246221"/>
            </a:xfrm>
            <a:prstGeom prst="rect">
              <a:avLst/>
            </a:prstGeom>
            <a:noFill/>
          </p:spPr>
          <p:txBody>
            <a:bodyPr wrap="square" rtlCol="0">
              <a:spAutoFit/>
            </a:bodyPr>
            <a:lstStyle/>
            <a:p>
              <a:r>
                <a:rPr lang="pt-BR" sz="1000" dirty="0" smtClean="0"/>
                <a:t>-1,000</a:t>
              </a:r>
              <a:endParaRPr lang="pt-BR" sz="1000" dirty="0"/>
            </a:p>
          </p:txBody>
        </p:sp>
        <p:sp>
          <p:nvSpPr>
            <p:cNvPr id="29" name="CaixaDeTexto 28"/>
            <p:cNvSpPr txBox="1"/>
            <p:nvPr/>
          </p:nvSpPr>
          <p:spPr>
            <a:xfrm>
              <a:off x="414586" y="5158924"/>
              <a:ext cx="595541" cy="246221"/>
            </a:xfrm>
            <a:prstGeom prst="rect">
              <a:avLst/>
            </a:prstGeom>
            <a:noFill/>
          </p:spPr>
          <p:txBody>
            <a:bodyPr wrap="square" rtlCol="0">
              <a:spAutoFit/>
            </a:bodyPr>
            <a:lstStyle/>
            <a:p>
              <a:r>
                <a:rPr lang="pt-BR" sz="1000" dirty="0" smtClean="0"/>
                <a:t>-1,500</a:t>
              </a:r>
              <a:endParaRPr lang="pt-BR" sz="1000" dirty="0"/>
            </a:p>
          </p:txBody>
        </p:sp>
        <p:sp>
          <p:nvSpPr>
            <p:cNvPr id="30" name="CaixaDeTexto 29"/>
            <p:cNvSpPr txBox="1"/>
            <p:nvPr/>
          </p:nvSpPr>
          <p:spPr>
            <a:xfrm>
              <a:off x="416508" y="5608665"/>
              <a:ext cx="595541" cy="152884"/>
            </a:xfrm>
            <a:prstGeom prst="rect">
              <a:avLst/>
            </a:prstGeom>
            <a:noFill/>
          </p:spPr>
          <p:txBody>
            <a:bodyPr wrap="square" rtlCol="0">
              <a:spAutoFit/>
            </a:bodyPr>
            <a:lstStyle/>
            <a:p>
              <a:r>
                <a:rPr lang="pt-BR" sz="1000" dirty="0" smtClean="0"/>
                <a:t>-2,000</a:t>
              </a:r>
              <a:endParaRPr lang="pt-BR" sz="1000" dirty="0"/>
            </a:p>
          </p:txBody>
        </p:sp>
        <p:sp>
          <p:nvSpPr>
            <p:cNvPr id="31" name="CaixaDeTexto 30"/>
            <p:cNvSpPr txBox="1"/>
            <p:nvPr/>
          </p:nvSpPr>
          <p:spPr>
            <a:xfrm>
              <a:off x="509214" y="4233960"/>
              <a:ext cx="595541" cy="246221"/>
            </a:xfrm>
            <a:prstGeom prst="rect">
              <a:avLst/>
            </a:prstGeom>
            <a:noFill/>
          </p:spPr>
          <p:txBody>
            <a:bodyPr wrap="square" rtlCol="0">
              <a:spAutoFit/>
            </a:bodyPr>
            <a:lstStyle/>
            <a:p>
              <a:r>
                <a:rPr lang="pt-BR" sz="1000" dirty="0" smtClean="0"/>
                <a:t>-500</a:t>
              </a:r>
              <a:endParaRPr lang="pt-BR" sz="1000" dirty="0"/>
            </a:p>
          </p:txBody>
        </p:sp>
        <p:sp>
          <p:nvSpPr>
            <p:cNvPr id="32" name="CaixaDeTexto 31"/>
            <p:cNvSpPr txBox="1"/>
            <p:nvPr/>
          </p:nvSpPr>
          <p:spPr>
            <a:xfrm>
              <a:off x="416508" y="6075150"/>
              <a:ext cx="595541" cy="246221"/>
            </a:xfrm>
            <a:prstGeom prst="rect">
              <a:avLst/>
            </a:prstGeom>
            <a:noFill/>
          </p:spPr>
          <p:txBody>
            <a:bodyPr wrap="square" rtlCol="0">
              <a:spAutoFit/>
            </a:bodyPr>
            <a:lstStyle/>
            <a:p>
              <a:r>
                <a:rPr lang="pt-BR" sz="1000" dirty="0" smtClean="0"/>
                <a:t>-2,500</a:t>
              </a:r>
              <a:endParaRPr lang="pt-BR" sz="1000" dirty="0"/>
            </a:p>
          </p:txBody>
        </p:sp>
        <p:sp>
          <p:nvSpPr>
            <p:cNvPr id="33" name="CaixaDeTexto 32"/>
            <p:cNvSpPr txBox="1"/>
            <p:nvPr/>
          </p:nvSpPr>
          <p:spPr>
            <a:xfrm>
              <a:off x="1064343" y="5750243"/>
              <a:ext cx="525278" cy="246221"/>
            </a:xfrm>
            <a:prstGeom prst="rect">
              <a:avLst/>
            </a:prstGeom>
            <a:solidFill>
              <a:schemeClr val="bg1"/>
            </a:solidFill>
          </p:spPr>
          <p:txBody>
            <a:bodyPr wrap="square" rtlCol="0">
              <a:spAutoFit/>
            </a:bodyPr>
            <a:lstStyle/>
            <a:p>
              <a:r>
                <a:rPr lang="pt-BR" sz="950" b="1" dirty="0" smtClean="0"/>
                <a:t>-1,871</a:t>
              </a:r>
              <a:endParaRPr lang="pt-BR" sz="950" b="1" dirty="0"/>
            </a:p>
          </p:txBody>
        </p:sp>
        <p:sp>
          <p:nvSpPr>
            <p:cNvPr id="34" name="CaixaDeTexto 33"/>
            <p:cNvSpPr txBox="1"/>
            <p:nvPr/>
          </p:nvSpPr>
          <p:spPr>
            <a:xfrm>
              <a:off x="1670812" y="5292127"/>
              <a:ext cx="525278" cy="238527"/>
            </a:xfrm>
            <a:prstGeom prst="rect">
              <a:avLst/>
            </a:prstGeom>
            <a:solidFill>
              <a:schemeClr val="bg1"/>
            </a:solidFill>
          </p:spPr>
          <p:txBody>
            <a:bodyPr wrap="square" rtlCol="0">
              <a:spAutoFit/>
            </a:bodyPr>
            <a:lstStyle/>
            <a:p>
              <a:r>
                <a:rPr lang="pt-BR" sz="950" b="1" dirty="0" smtClean="0"/>
                <a:t>-1,391</a:t>
              </a:r>
              <a:endParaRPr lang="pt-BR" sz="950" b="1" dirty="0"/>
            </a:p>
          </p:txBody>
        </p:sp>
        <p:sp>
          <p:nvSpPr>
            <p:cNvPr id="35" name="CaixaDeTexto 34"/>
            <p:cNvSpPr txBox="1"/>
            <p:nvPr/>
          </p:nvSpPr>
          <p:spPr>
            <a:xfrm>
              <a:off x="2323427" y="5621838"/>
              <a:ext cx="525278" cy="238527"/>
            </a:xfrm>
            <a:prstGeom prst="rect">
              <a:avLst/>
            </a:prstGeom>
            <a:solidFill>
              <a:schemeClr val="bg1"/>
            </a:solidFill>
          </p:spPr>
          <p:txBody>
            <a:bodyPr wrap="square" rtlCol="0">
              <a:spAutoFit/>
            </a:bodyPr>
            <a:lstStyle/>
            <a:p>
              <a:r>
                <a:rPr lang="pt-BR" sz="950" b="1" dirty="0" smtClean="0"/>
                <a:t>-1,835</a:t>
              </a:r>
              <a:endParaRPr lang="pt-BR" sz="950" b="1" dirty="0"/>
            </a:p>
          </p:txBody>
        </p:sp>
        <p:sp>
          <p:nvSpPr>
            <p:cNvPr id="36" name="CaixaDeTexto 35"/>
            <p:cNvSpPr txBox="1"/>
            <p:nvPr/>
          </p:nvSpPr>
          <p:spPr>
            <a:xfrm>
              <a:off x="2964374" y="5923346"/>
              <a:ext cx="525278" cy="238527"/>
            </a:xfrm>
            <a:prstGeom prst="rect">
              <a:avLst/>
            </a:prstGeom>
            <a:solidFill>
              <a:schemeClr val="bg1"/>
            </a:solidFill>
          </p:spPr>
          <p:txBody>
            <a:bodyPr wrap="square" rtlCol="0">
              <a:spAutoFit/>
            </a:bodyPr>
            <a:lstStyle/>
            <a:p>
              <a:r>
                <a:rPr lang="pt-BR" sz="950" b="1" dirty="0" smtClean="0"/>
                <a:t>-2,132</a:t>
              </a:r>
              <a:endParaRPr lang="pt-BR" sz="950" b="1" dirty="0"/>
            </a:p>
          </p:txBody>
        </p:sp>
        <p:sp>
          <p:nvSpPr>
            <p:cNvPr id="37" name="CaixaDeTexto 36"/>
            <p:cNvSpPr txBox="1"/>
            <p:nvPr/>
          </p:nvSpPr>
          <p:spPr>
            <a:xfrm>
              <a:off x="3581471" y="5570555"/>
              <a:ext cx="525278" cy="238527"/>
            </a:xfrm>
            <a:prstGeom prst="rect">
              <a:avLst/>
            </a:prstGeom>
            <a:solidFill>
              <a:schemeClr val="bg1"/>
            </a:solidFill>
          </p:spPr>
          <p:txBody>
            <a:bodyPr wrap="square" rtlCol="0">
              <a:spAutoFit/>
            </a:bodyPr>
            <a:lstStyle/>
            <a:p>
              <a:r>
                <a:rPr lang="pt-BR" sz="950" b="1" dirty="0" smtClean="0"/>
                <a:t>-1,762</a:t>
              </a:r>
              <a:endParaRPr lang="pt-BR" sz="950" b="1" dirty="0"/>
            </a:p>
          </p:txBody>
        </p:sp>
        <p:sp>
          <p:nvSpPr>
            <p:cNvPr id="38" name="CaixaDeTexto 37"/>
            <p:cNvSpPr txBox="1"/>
            <p:nvPr/>
          </p:nvSpPr>
          <p:spPr>
            <a:xfrm>
              <a:off x="4247813" y="6040718"/>
              <a:ext cx="525278" cy="238527"/>
            </a:xfrm>
            <a:prstGeom prst="rect">
              <a:avLst/>
            </a:prstGeom>
            <a:solidFill>
              <a:schemeClr val="bg1"/>
            </a:solidFill>
          </p:spPr>
          <p:txBody>
            <a:bodyPr wrap="square" rtlCol="0">
              <a:spAutoFit/>
            </a:bodyPr>
            <a:lstStyle/>
            <a:p>
              <a:r>
                <a:rPr lang="pt-BR" sz="950" b="1" dirty="0" smtClean="0"/>
                <a:t>-2,291</a:t>
              </a:r>
              <a:endParaRPr lang="pt-BR" sz="950" b="1" dirty="0"/>
            </a:p>
          </p:txBody>
        </p:sp>
        <p:sp>
          <p:nvSpPr>
            <p:cNvPr id="39" name="CaixaDeTexto 38"/>
            <p:cNvSpPr txBox="1"/>
            <p:nvPr/>
          </p:nvSpPr>
          <p:spPr>
            <a:xfrm>
              <a:off x="4877760" y="5285881"/>
              <a:ext cx="525278" cy="238527"/>
            </a:xfrm>
            <a:prstGeom prst="rect">
              <a:avLst/>
            </a:prstGeom>
            <a:solidFill>
              <a:schemeClr val="bg1"/>
            </a:solidFill>
          </p:spPr>
          <p:txBody>
            <a:bodyPr wrap="square" rtlCol="0">
              <a:spAutoFit/>
            </a:bodyPr>
            <a:lstStyle/>
            <a:p>
              <a:r>
                <a:rPr lang="pt-BR" sz="950" b="1" dirty="0" smtClean="0"/>
                <a:t>-1,380</a:t>
              </a:r>
              <a:endParaRPr lang="pt-BR" sz="950" b="1" dirty="0"/>
            </a:p>
          </p:txBody>
        </p:sp>
      </p:grpSp>
    </p:spTree>
    <p:extLst>
      <p:ext uri="{BB962C8B-B14F-4D97-AF65-F5344CB8AC3E}">
        <p14:creationId xmlns="" xmlns:p14="http://schemas.microsoft.com/office/powerpoint/2010/main" val="22894566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p:nvPr/>
        </p:nvPicPr>
        <p:blipFill>
          <a:blip r:embed="rId3" cstate="print"/>
          <a:srcRect l="45866" t="34091" r="13583" b="27273"/>
          <a:stretch>
            <a:fillRect/>
          </a:stretch>
        </p:blipFill>
        <p:spPr bwMode="auto">
          <a:xfrm>
            <a:off x="367686" y="1700808"/>
            <a:ext cx="4419647" cy="2088232"/>
          </a:xfrm>
          <a:prstGeom prst="rect">
            <a:avLst/>
          </a:prstGeom>
          <a:noFill/>
          <a:ln w="9525">
            <a:noFill/>
            <a:miter lim="800000"/>
            <a:headEnd/>
            <a:tailEnd/>
          </a:ln>
        </p:spPr>
      </p:pic>
      <p:grpSp>
        <p:nvGrpSpPr>
          <p:cNvPr id="3" name="Grupo 17"/>
          <p:cNvGrpSpPr/>
          <p:nvPr/>
        </p:nvGrpSpPr>
        <p:grpSpPr>
          <a:xfrm>
            <a:off x="5526210" y="4221088"/>
            <a:ext cx="2902311" cy="1872208"/>
            <a:chOff x="5796136" y="4293096"/>
            <a:chExt cx="2709651" cy="1717706"/>
          </a:xfrm>
        </p:grpSpPr>
        <p:sp>
          <p:nvSpPr>
            <p:cNvPr id="2" name="Retângulo 1"/>
            <p:cNvSpPr/>
            <p:nvPr/>
          </p:nvSpPr>
          <p:spPr>
            <a:xfrm>
              <a:off x="5796136" y="4293096"/>
              <a:ext cx="2709651" cy="171770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4" cstate="print"/>
            <a:stretch>
              <a:fillRect/>
            </a:stretch>
          </p:blipFill>
          <p:spPr>
            <a:xfrm>
              <a:off x="5940152" y="4581128"/>
              <a:ext cx="2375897" cy="1153049"/>
            </a:xfrm>
            <a:prstGeom prst="rect">
              <a:avLst/>
            </a:prstGeom>
            <a:ln>
              <a:noFill/>
            </a:ln>
          </p:spPr>
        </p:pic>
      </p:grpSp>
      <p:pic>
        <p:nvPicPr>
          <p:cNvPr id="10" name="Imagem 9"/>
          <p:cNvPicPr/>
          <p:nvPr/>
        </p:nvPicPr>
        <p:blipFill>
          <a:blip r:embed="rId5" cstate="print"/>
          <a:srcRect l="17402" t="47443" r="52414" b="37216"/>
          <a:stretch>
            <a:fillRect/>
          </a:stretch>
        </p:blipFill>
        <p:spPr bwMode="auto">
          <a:xfrm>
            <a:off x="5240263" y="2204864"/>
            <a:ext cx="3466718" cy="992038"/>
          </a:xfrm>
          <a:prstGeom prst="rect">
            <a:avLst/>
          </a:prstGeom>
          <a:noFill/>
          <a:ln w="9525">
            <a:noFill/>
            <a:miter lim="800000"/>
            <a:headEnd/>
            <a:tailEnd/>
          </a:ln>
        </p:spPr>
      </p:pic>
      <p:pic>
        <p:nvPicPr>
          <p:cNvPr id="12" name="Imagem 11"/>
          <p:cNvPicPr/>
          <p:nvPr/>
        </p:nvPicPr>
        <p:blipFill>
          <a:blip r:embed="rId6" cstate="print"/>
          <a:srcRect l="16175" t="40539" r="50850" b="30994"/>
          <a:stretch>
            <a:fillRect/>
          </a:stretch>
        </p:blipFill>
        <p:spPr bwMode="auto">
          <a:xfrm>
            <a:off x="683152" y="4221088"/>
            <a:ext cx="3753706" cy="1860673"/>
          </a:xfrm>
          <a:prstGeom prst="rect">
            <a:avLst/>
          </a:prstGeom>
          <a:noFill/>
          <a:ln w="9525">
            <a:noFill/>
            <a:miter lim="800000"/>
            <a:headEnd/>
            <a:tailEnd/>
          </a:ln>
        </p:spPr>
      </p:pic>
      <p:sp>
        <p:nvSpPr>
          <p:cNvPr id="9" name="Rectangle 2"/>
          <p:cNvSpPr txBox="1">
            <a:spLocks noChangeArrowheads="1"/>
          </p:cNvSpPr>
          <p:nvPr/>
        </p:nvSpPr>
        <p:spPr>
          <a:xfrm>
            <a:off x="2339752" y="188640"/>
            <a:ext cx="6480720" cy="648072"/>
          </a:xfrm>
          <a:prstGeom prst="rect">
            <a:avLst/>
          </a:prstGeom>
        </p:spPr>
        <p:txBody>
          <a:bodyPr/>
          <a:lstStyle/>
          <a:p>
            <a:pPr algn="r"/>
            <a:r>
              <a:rPr lang="pt-BR" sz="2800" b="1" dirty="0">
                <a:solidFill>
                  <a:schemeClr val="bg1"/>
                </a:solidFill>
                <a:cs typeface="Arial" pitchFamily="34" charset="0"/>
              </a:rPr>
              <a:t>GOVERNMENT PROGRAMS</a:t>
            </a:r>
          </a:p>
        </p:txBody>
      </p:sp>
    </p:spTree>
    <p:extLst>
      <p:ext uri="{BB962C8B-B14F-4D97-AF65-F5344CB8AC3E}">
        <p14:creationId xmlns="" xmlns:p14="http://schemas.microsoft.com/office/powerpoint/2010/main" val="2257610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PFiDu_2JQUuOXyjE9AkF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8wGFBCaGeEWyn758Bv278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J8aEwkzBUe9NA39hRoH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rD2zJ1770ma.ZwKdHj_B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RH9sPMhMkqUSJvrlcp8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5YH0lVKMq0C.byQX_49G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mxDn1ZLeUyzxktAXokU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WjJBUKAnk2JOGE6JzUOI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N7dFJ67okqdGbwJCser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VahF5hfik.NzBA9RRMF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EYrhYCaXUmBPD2c5Yt9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tBJ1y.RlS48uqRWj934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TmrFePBSDOqxnNuLTrAo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zVNsJh9QCmLBL23eQ.I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NFLMbiDGEKR5DZ.FpIYP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pWNh3yRRcOez0ONZTev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8Y7lUv01JEym8VSWUmymJ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lXRqWWNFUqHI4cT0ars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TPPO4YfzTRO0VlCfBw5J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XEEavMbSUKC.eU3j8J_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wT1.2Mf06k59H56gZIo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ZX3TPldFU2y9fiudukYM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Rzld_JWR56WBmAENl1A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PUYT6EaCU6DhlJsdc6A5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7jFXoMXjkUq7vCFXezzp3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QmCZd00U0mSCSfGTtvY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J4Ej8OsGE6mBlx.q.G_V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yHBBKmy0EWfYu.UDwfU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kZLMBssqky_FM1Yqkrt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zDSXKl.yUihMqLFDxQgj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llCcmMPQPSty0VD4MYa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5PthOznS_UG1HMVs1wCfw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EQ2Va4uOU22qTYet8HQ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ILo75Ut.USsvaJ3GCxqt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oj2oPnX9dEWO4VG0kn8nh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CNUtl3zjUmbrpIJdYYyW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MvNzkByTmmLURqy3O6a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Nnn9IXzHE633Q00Pmrp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sSMHSZYWU6aGx0FkeEu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stezS39BEy3WthbfZaF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8s3OAzTteUC.NqIRoHUaag"/>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1642</Words>
  <Application>Microsoft Office PowerPoint</Application>
  <PresentationFormat>Apresentação na tela (4:3)</PresentationFormat>
  <Paragraphs>477</Paragraphs>
  <Slides>17</Slides>
  <Notes>17</Notes>
  <HiddenSlides>1</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17</vt:i4>
      </vt:variant>
    </vt:vector>
  </HeadingPairs>
  <TitlesOfParts>
    <vt:vector size="20" baseType="lpstr">
      <vt:lpstr>Tema do Office</vt:lpstr>
      <vt:lpstr>Slide do think-cell</vt:lpstr>
      <vt:lpstr>Gráfico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lferraz</dc:creator>
  <cp:lastModifiedBy>aferreira</cp:lastModifiedBy>
  <cp:revision>57</cp:revision>
  <dcterms:created xsi:type="dcterms:W3CDTF">2014-09-22T19:51:46Z</dcterms:created>
  <dcterms:modified xsi:type="dcterms:W3CDTF">2017-09-29T19:26:30Z</dcterms:modified>
</cp:coreProperties>
</file>